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6" r:id="rId12"/>
    <p:sldId id="277" r:id="rId13"/>
    <p:sldId id="278" r:id="rId14"/>
    <p:sldId id="311" r:id="rId15"/>
    <p:sldId id="312" r:id="rId16"/>
    <p:sldId id="258" r:id="rId17"/>
    <p:sldId id="265" r:id="rId18"/>
    <p:sldId id="264" r:id="rId19"/>
    <p:sldId id="262" r:id="rId20"/>
    <p:sldId id="263" r:id="rId21"/>
    <p:sldId id="259" r:id="rId22"/>
    <p:sldId id="260" r:id="rId23"/>
    <p:sldId id="261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8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99CCA8-7A28-4490-974B-85E31FC062A0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386679-988B-40D4-BEEF-14002D60A0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92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04123-6F9B-4492-8062-C26AABC282B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248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04123-6F9B-4492-8062-C26AABC282B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757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6679-988B-40D4-BEEF-14002D60A09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8901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D946DB-C4FD-9F30-714A-D17BFA9FE0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293AD9-8BC1-DDD5-DC0B-7C67A19A4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61B9BD-7CF5-9936-5211-BFBFC6CD0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BFD8C4-0422-D652-E3A7-1BE902160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CA2571-4389-2387-CFAA-FE2D9FC4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536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E9DBF-C057-24D4-E597-C3D7A3A71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072BB8-F823-2D09-ADB2-B63945942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DAFF31-3BCD-4608-E386-913D34FB7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3474E2-A33B-07B5-93A8-06C2962D0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F8C638-5966-450D-F42F-3D7542CE9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569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289230-8B46-A5F6-9D81-DC6D4C4F99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E73FF1-7AA2-0843-6B75-7BDA9C095E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F49B84-2FAB-3092-9CB8-8AAA94617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13433B-8B90-3D2A-926C-FF089AB58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70236B-1A28-0515-C8C3-34FD4DCF3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604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2E9D9E-8E77-FA82-3492-EBE723CE3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45311E-F244-51D7-B194-A947A411E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DBEB6F-2363-19DB-D2D5-C546F5A2F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8A662D-8C0C-6ABA-F3D8-E13B8D2B9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B33DBF-AF53-A4A1-7915-AF5111C13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74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9A2146-74A7-1C28-3321-3B3631B6B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635EDB-07A5-A029-C837-D75B06EB3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D80FFD-ADE3-8B92-E757-E1DE96B01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D746AD-745D-994F-6855-4637046C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8E73FF-3C90-1BA3-B618-D2732FB85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5337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E6FFA-4318-0429-F772-9F34D9C16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C57266-BF93-5A01-FD28-F7AB19D176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74FE75-6A39-8A20-2A3D-DC3F1F338D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D849BC-9BBA-3F73-65B8-08E6C2FE7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D15148-F995-5AB0-A105-44540F8E8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AED61C-5A0D-579D-CDA7-E732563DE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428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CFC41-1CF2-12E0-6812-C12A6151F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9D1268-FB75-AA66-354C-1B57A90EE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4F1113-49FD-53BD-31E5-C19DAD771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9D356B-9D16-2A5D-823B-5AE83B1DBC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009474C-E731-2D69-33B9-358EACC1C7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CE8216D-13D7-78FF-7FD6-4FE22328E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A81B3AE-27A6-25F4-B541-73386DDC7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02A44CA-3E45-6B29-6080-F28F2180A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3940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29A669-7943-C9C7-DF54-EA9DA07C7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8FA731-687F-598A-31EB-DB9CC303D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99AE49-A2A7-7903-6960-CC3A0B844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B10DB9-45EF-30BC-B677-1E66A81A3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670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4206F3C-0D41-8898-E099-1DD10556F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D7EEA8-B78D-40E8-1CA9-BD7AA61EC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399F8F-72FF-BC60-30D9-45E1FFB3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78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D5977B-4A8C-DBE3-E49A-AEC4AFD79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7773FC-066F-2AEB-7A6D-75BD31516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F37F41-404C-CE08-7E2E-9A44EDC2BB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7CFBDD-82BA-6F90-33AE-D715CCC5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9FDBC0-615C-4F4C-D613-B7B79EB17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295080-6587-95F0-9936-37792FD0A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578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2D1DA6-EC81-0547-8FC6-D6C764F15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07C96A-4510-7B35-AAAC-A51BF73E4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7293BF-4900-6F56-1090-1052FA0F8D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72312A-B438-AB1A-8C50-57A976425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081676-4DD7-FCFC-D503-C4213E1FB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993A71-A598-A16E-E27F-4137BE3B8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746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966F10-912B-9603-8D8A-1F1BFD894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71AE67-7158-D1AD-6224-77182989C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4AC303-42AA-05E6-EFF5-96662C0C1B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30318B-9EE7-4FF7-A32C-DEE3D2FBAA4D}" type="datetimeFigureOut">
              <a:rPr lang="ko-KR" altLang="en-US" smtClean="0"/>
              <a:t>2024-07-17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E7ED76-E185-36EB-7D18-42C6206F6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1100E2-78F5-C22C-63EA-52E7EBA32B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7B1615-54E8-4B81-BE45-444791D02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069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현대차 슈퍼널, 신형 UAM 기체 CES 2024에서 공개 | 한국경제">
            <a:extLst>
              <a:ext uri="{FF2B5EF4-FFF2-40B4-BE49-F238E27FC236}">
                <a16:creationId xmlns:a16="http://schemas.microsoft.com/office/drawing/2014/main" id="{188CACB2-1BC2-A964-7E3D-AA29F60320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89"/>
          <a:stretch/>
        </p:blipFill>
        <p:spPr bwMode="auto">
          <a:xfrm>
            <a:off x="0" y="-1"/>
            <a:ext cx="393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5895DFE-7D2F-CAEF-C4F0-C151DBC34AF9}"/>
              </a:ext>
            </a:extLst>
          </p:cNvPr>
          <p:cNvSpPr/>
          <p:nvPr/>
        </p:nvSpPr>
        <p:spPr>
          <a:xfrm>
            <a:off x="2269067" y="-1"/>
            <a:ext cx="1667933" cy="3691467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6AAB4BD-A73E-85FA-B529-17DF47DE2DEA}"/>
              </a:ext>
            </a:extLst>
          </p:cNvPr>
          <p:cNvSpPr/>
          <p:nvPr/>
        </p:nvSpPr>
        <p:spPr>
          <a:xfrm>
            <a:off x="0" y="3691466"/>
            <a:ext cx="2362200" cy="3166533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4" name="Picture 10" descr="Uam 이미지 – 찾아보기 1,682 스톡 사진, 벡터 및 비디오 | Adobe Stock">
            <a:extLst>
              <a:ext uri="{FF2B5EF4-FFF2-40B4-BE49-F238E27FC236}">
                <a16:creationId xmlns:a16="http://schemas.microsoft.com/office/drawing/2014/main" id="{958A57FA-6B55-B071-7CCC-E54E39962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7476" y="2429120"/>
            <a:ext cx="1667934" cy="1076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D80FA6-B8BC-BA2D-E503-4DA5B423DCBE}"/>
              </a:ext>
            </a:extLst>
          </p:cNvPr>
          <p:cNvSpPr txBox="1"/>
          <p:nvPr/>
        </p:nvSpPr>
        <p:spPr>
          <a:xfrm>
            <a:off x="8965636" y="5983269"/>
            <a:ext cx="29384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/>
              <a:t>Team UAIN</a:t>
            </a:r>
            <a:endParaRPr lang="ko-KR" altLang="en-US" sz="4000" b="1" dirty="0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BFE18BF-C7CD-E237-9FA4-BE1B3670F4B3}"/>
              </a:ext>
            </a:extLst>
          </p:cNvPr>
          <p:cNvGrpSpPr/>
          <p:nvPr/>
        </p:nvGrpSpPr>
        <p:grpSpPr>
          <a:xfrm>
            <a:off x="4285262" y="3505206"/>
            <a:ext cx="7618871" cy="2181855"/>
            <a:chOff x="4285262" y="3691466"/>
            <a:chExt cx="7618871" cy="218185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0353DD8-B9BA-880E-EF7C-7708CFD8298A}"/>
                </a:ext>
              </a:extLst>
            </p:cNvPr>
            <p:cNvSpPr txBox="1"/>
            <p:nvPr/>
          </p:nvSpPr>
          <p:spPr>
            <a:xfrm>
              <a:off x="4285262" y="3691466"/>
              <a:ext cx="6680675" cy="1569660"/>
            </a:xfrm>
            <a:prstGeom prst="rect">
              <a:avLst/>
            </a:prstGeom>
            <a:noFill/>
            <a:ln cmpd="sng">
              <a:solidFill>
                <a:schemeClr val="tx1"/>
              </a:solidFill>
            </a:ln>
            <a:effectLst>
              <a:reflection endPos="0" dist="50800" dir="5400000" sy="-100000" algn="bl" rotWithShape="0"/>
              <a:softEdge rad="119410"/>
            </a:effectLst>
          </p:spPr>
          <p:txBody>
            <a:bodyPr wrap="none" rtlCol="0">
              <a:spAutoFit/>
            </a:bodyPr>
            <a:lstStyle/>
            <a:p>
              <a:r>
                <a:rPr lang="en-US" altLang="ko-KR" sz="4800" b="1" kern="0" spc="-6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UAM </a:t>
              </a:r>
              <a:r>
                <a:rPr lang="ko-KR" altLang="en-US" sz="4800" b="1" kern="0" spc="-6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항로설계를 위한</a:t>
              </a:r>
              <a:endParaRPr lang="en-US" altLang="ko-KR" sz="4800" b="1" kern="0" spc="-6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  <a:p>
              <a:r>
                <a:rPr lang="ko-KR" altLang="en-US" sz="4800" b="1" kern="0" spc="-6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j-ea"/>
                  <a:ea typeface="+mj-ea"/>
                </a:rPr>
                <a:t>도심 항공소음분석 모델</a:t>
              </a:r>
              <a:endParaRPr lang="ko-KR" altLang="en-US" sz="4800" b="1" kern="0" spc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1B58136-CF24-FA0D-2A7D-B66823F378DD}"/>
                </a:ext>
              </a:extLst>
            </p:cNvPr>
            <p:cNvCxnSpPr>
              <a:cxnSpLocks/>
            </p:cNvCxnSpPr>
            <p:nvPr/>
          </p:nvCxnSpPr>
          <p:spPr>
            <a:xfrm>
              <a:off x="4285262" y="5274732"/>
              <a:ext cx="7618871" cy="0"/>
            </a:xfrm>
            <a:prstGeom prst="line">
              <a:avLst/>
            </a:prstGeom>
            <a:ln w="571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5C74D8-8FF2-C872-E7EA-BB7043F62754}"/>
                </a:ext>
              </a:extLst>
            </p:cNvPr>
            <p:cNvSpPr txBox="1"/>
            <p:nvPr/>
          </p:nvSpPr>
          <p:spPr>
            <a:xfrm flipH="1">
              <a:off x="4285262" y="5503989"/>
              <a:ext cx="7066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항로설계단계에서의 소음영향확인을 위한 최적의 모델제안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7670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III.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수립과 분석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9</a:t>
              </a:r>
              <a:endPara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581EEC-589C-0B2F-3DFD-49073B8C45C4}"/>
              </a:ext>
            </a:extLst>
          </p:cNvPr>
          <p:cNvSpPr txBox="1"/>
          <p:nvPr/>
        </p:nvSpPr>
        <p:spPr>
          <a:xfrm>
            <a:off x="375717" y="963575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분석과정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8FA5A82-685E-3F7C-C9E7-15EF859B1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40" y="1486795"/>
            <a:ext cx="4448069" cy="479721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0CEE77-30BA-55D3-4DF9-191F9173F87B}"/>
              </a:ext>
            </a:extLst>
          </p:cNvPr>
          <p:cNvSpPr txBox="1"/>
          <p:nvPr/>
        </p:nvSpPr>
        <p:spPr>
          <a:xfrm>
            <a:off x="4923467" y="1906028"/>
            <a:ext cx="74046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1. </a:t>
            </a:r>
            <a:r>
              <a:rPr lang="ko-KR" altLang="en-US" sz="1600" b="1" dirty="0"/>
              <a:t>선정된 주요 </a:t>
            </a:r>
            <a:r>
              <a:rPr lang="en-US" altLang="ko-KR" sz="1600" b="1" dirty="0"/>
              <a:t>3</a:t>
            </a:r>
            <a:r>
              <a:rPr lang="ko-KR" altLang="en-US" sz="1600" b="1" dirty="0"/>
              <a:t>개 지점에 대하여 항로 주변 소음영향분석 진행</a:t>
            </a:r>
            <a:endParaRPr lang="en-US" altLang="ko-KR" sz="1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1B201F-2314-552E-3597-D1669AC2B507}"/>
              </a:ext>
            </a:extLst>
          </p:cNvPr>
          <p:cNvSpPr txBox="1"/>
          <p:nvPr/>
        </p:nvSpPr>
        <p:spPr>
          <a:xfrm>
            <a:off x="4936168" y="2488481"/>
            <a:ext cx="82972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2. </a:t>
            </a:r>
            <a:r>
              <a:rPr lang="ko-KR" altLang="en-US" sz="1600" b="1" dirty="0"/>
              <a:t>선정된 지구중심에 </a:t>
            </a:r>
            <a:r>
              <a:rPr lang="en-US" altLang="ko-KR" sz="1600" b="1" dirty="0"/>
              <a:t>UAM </a:t>
            </a:r>
            <a:r>
              <a:rPr lang="ko-KR" altLang="en-US" sz="1600" b="1" dirty="0"/>
              <a:t>이착륙장이 위치한다 가정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 </a:t>
            </a:r>
            <a:endParaRPr lang="en-US" altLang="ko-KR" sz="1600" b="1" dirty="0"/>
          </a:p>
          <a:p>
            <a:r>
              <a:rPr lang="en-US" altLang="ko-KR" sz="1600" b="1" dirty="0"/>
              <a:t>    </a:t>
            </a:r>
            <a:r>
              <a:rPr lang="ko-KR" altLang="en-US" sz="1600" b="1" dirty="0"/>
              <a:t>해당 지역의 중심부를 관통하는 항로를 설정</a:t>
            </a:r>
            <a:r>
              <a:rPr lang="en-US" altLang="ko-KR" sz="1600" b="1" dirty="0"/>
              <a:t>	</a:t>
            </a:r>
          </a:p>
          <a:p>
            <a:r>
              <a:rPr lang="en-US" altLang="ko-KR" sz="1600" b="1" dirty="0"/>
              <a:t>    * </a:t>
            </a:r>
            <a:r>
              <a:rPr lang="ko-KR" altLang="en-US" sz="1600" b="1" dirty="0"/>
              <a:t>항로는 남</a:t>
            </a:r>
            <a:r>
              <a:rPr lang="en-US" altLang="ko-KR" sz="1600" b="1" dirty="0"/>
              <a:t>-</a:t>
            </a:r>
            <a:r>
              <a:rPr lang="ko-KR" altLang="en-US" sz="1600" b="1" dirty="0"/>
              <a:t>북 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동</a:t>
            </a:r>
            <a:r>
              <a:rPr lang="en-US" altLang="ko-KR" sz="1600" b="1" dirty="0"/>
              <a:t>-</a:t>
            </a:r>
            <a:r>
              <a:rPr lang="ko-KR" altLang="en-US" sz="1600" b="1" dirty="0"/>
              <a:t>서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남서</a:t>
            </a:r>
            <a:r>
              <a:rPr lang="en-US" altLang="ko-KR" sz="1600" b="1" dirty="0"/>
              <a:t>-</a:t>
            </a:r>
            <a:r>
              <a:rPr lang="ko-KR" altLang="en-US" sz="1600" b="1" dirty="0"/>
              <a:t>북동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남동</a:t>
            </a:r>
            <a:r>
              <a:rPr lang="en-US" altLang="ko-KR" sz="1600" b="1" dirty="0"/>
              <a:t>-</a:t>
            </a:r>
            <a:r>
              <a:rPr lang="ko-KR" altLang="en-US" sz="1600" b="1" dirty="0"/>
              <a:t>북서 방향으로 설정</a:t>
            </a:r>
            <a:endParaRPr lang="en-US" altLang="ko-KR" sz="1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79365B-8BB4-3EC5-9635-89AD3F8A64C4}"/>
              </a:ext>
            </a:extLst>
          </p:cNvPr>
          <p:cNvSpPr txBox="1"/>
          <p:nvPr/>
        </p:nvSpPr>
        <p:spPr>
          <a:xfrm>
            <a:off x="4923467" y="3501822"/>
            <a:ext cx="75570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3. ‘</a:t>
            </a:r>
            <a:r>
              <a:rPr lang="ko-KR" altLang="en-US" sz="1600" b="1" i="0" dirty="0" err="1">
                <a:solidFill>
                  <a:srgbClr val="1C1C1C"/>
                </a:solidFill>
                <a:effectLst/>
                <a:highlight>
                  <a:srgbClr val="FFFFFF"/>
                </a:highlight>
                <a:latin typeface="+mn-ea"/>
              </a:rPr>
              <a:t>소음ㆍ진동관리법</a:t>
            </a:r>
            <a:r>
              <a:rPr lang="en-US" altLang="ko-KR" sz="1600" b="1" dirty="0"/>
              <a:t>’</a:t>
            </a:r>
            <a:r>
              <a:rPr lang="ko-KR" altLang="en-US" sz="1600" b="1" dirty="0"/>
              <a:t>에 따른 주거지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상업지의 주야평균 도로소음과 항공소음</a:t>
            </a:r>
            <a:endParaRPr lang="en-US" altLang="ko-KR" sz="1600" b="1" dirty="0"/>
          </a:p>
          <a:p>
            <a:r>
              <a:rPr lang="ko-KR" altLang="en-US" sz="1600" b="1" dirty="0"/>
              <a:t>   기준의 비율을 계산하여 주거지와 상업지의 소음 가중치를 설정</a:t>
            </a:r>
            <a:endParaRPr lang="en-US" altLang="ko-KR" sz="16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ED35BB-BE42-7B35-BA4C-D9D6B191B403}"/>
              </a:ext>
            </a:extLst>
          </p:cNvPr>
          <p:cNvSpPr txBox="1"/>
          <p:nvPr/>
        </p:nvSpPr>
        <p:spPr>
          <a:xfrm>
            <a:off x="4923467" y="4268941"/>
            <a:ext cx="76993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4. 1 </a:t>
            </a:r>
            <a:r>
              <a:rPr lang="ko-KR" altLang="en-US" sz="1600" b="1" dirty="0"/>
              <a:t>에서 설정된 항로 주위 좌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우 </a:t>
            </a:r>
            <a:r>
              <a:rPr lang="en-US" altLang="ko-KR" sz="1600" b="1" dirty="0"/>
              <a:t>8</a:t>
            </a:r>
            <a:r>
              <a:rPr lang="ko-KR" altLang="en-US" sz="1600" b="1" dirty="0"/>
              <a:t>칸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항로포함 총 </a:t>
            </a:r>
            <a:r>
              <a:rPr lang="en-US" altLang="ko-KR" sz="1600" b="1" dirty="0"/>
              <a:t>19</a:t>
            </a:r>
            <a:r>
              <a:rPr lang="ko-KR" altLang="en-US" sz="1600" b="1" dirty="0"/>
              <a:t>칸</a:t>
            </a:r>
            <a:r>
              <a:rPr lang="en-US" altLang="ko-KR" sz="1600" b="1" dirty="0"/>
              <a:t>)</a:t>
            </a:r>
            <a:r>
              <a:rPr lang="ko-KR" altLang="en-US" sz="1600" b="1" dirty="0"/>
              <a:t>에 대하여 </a:t>
            </a:r>
            <a:endParaRPr lang="en-US" altLang="ko-KR" sz="1600" b="1" dirty="0"/>
          </a:p>
          <a:p>
            <a:r>
              <a:rPr lang="en-US" altLang="ko-KR" sz="1600" b="1" dirty="0"/>
              <a:t>   ‘</a:t>
            </a:r>
            <a:r>
              <a:rPr lang="ko-KR" altLang="en-US" sz="16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통합모델의 예측 </a:t>
            </a:r>
            <a:r>
              <a:rPr lang="ko-KR" altLang="en-US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소음</a:t>
            </a:r>
            <a:r>
              <a:rPr lang="en-US" altLang="ko-KR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’</a:t>
            </a:r>
            <a:r>
              <a:rPr lang="ko-KR" altLang="en-US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에 따른 소음 값 을 대입 </a:t>
            </a:r>
            <a:endParaRPr lang="en-US" altLang="ko-KR" sz="1600" b="1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r>
              <a:rPr lang="en-US" altLang="ko-KR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    (1</a:t>
            </a:r>
            <a:r>
              <a:rPr lang="ko-KR" altLang="en-US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칸의 간격이 </a:t>
            </a:r>
            <a:r>
              <a:rPr lang="en-US" altLang="ko-KR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50m</a:t>
            </a:r>
            <a:r>
              <a:rPr lang="ko-KR" altLang="en-US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임을 감안함</a:t>
            </a:r>
            <a:r>
              <a:rPr lang="en-US" altLang="ko-KR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)</a:t>
            </a:r>
            <a:r>
              <a:rPr lang="ko-KR" altLang="en-US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ko-KR" altLang="en-US" sz="1600" b="1" dirty="0"/>
              <a:t> </a:t>
            </a:r>
            <a:endParaRPr lang="en-US" altLang="ko-KR" sz="1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26AEDE-5005-D902-4CB5-7B2C51C7CD8C}"/>
              </a:ext>
            </a:extLst>
          </p:cNvPr>
          <p:cNvSpPr txBox="1"/>
          <p:nvPr/>
        </p:nvSpPr>
        <p:spPr>
          <a:xfrm>
            <a:off x="4923467" y="5343837"/>
            <a:ext cx="80904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5. </a:t>
            </a:r>
            <a:r>
              <a:rPr lang="ko-KR" altLang="en-US" sz="1600" b="1" dirty="0"/>
              <a:t>분석된 주거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상업지구 비율을 토대로 아래 공식을 활용</a:t>
            </a:r>
            <a:endParaRPr lang="en-US" altLang="ko-KR" sz="1600" b="1" dirty="0"/>
          </a:p>
          <a:p>
            <a:r>
              <a:rPr lang="en-US" altLang="ko-KR" sz="1600" b="1" dirty="0"/>
              <a:t>    </a:t>
            </a:r>
            <a:r>
              <a:rPr lang="ko-KR" altLang="en-US" sz="1600" b="1" dirty="0" err="1"/>
              <a:t>격자별</a:t>
            </a:r>
            <a:r>
              <a:rPr lang="ko-KR" altLang="en-US" sz="1600" b="1" dirty="0"/>
              <a:t> 소음영향을 분석</a:t>
            </a: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3996508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0168249C-A8F1-A913-EDCB-D187D16A66D3}"/>
              </a:ext>
            </a:extLst>
          </p:cNvPr>
          <p:cNvSpPr txBox="1"/>
          <p:nvPr/>
        </p:nvSpPr>
        <p:spPr>
          <a:xfrm>
            <a:off x="247094" y="1582701"/>
            <a:ext cx="3496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서울역</a:t>
            </a:r>
            <a:r>
              <a:rPr lang="en-US" altLang="ko-KR" sz="2000" b="1" dirty="0"/>
              <a:t> – </a:t>
            </a:r>
            <a:r>
              <a:rPr lang="ko-KR" altLang="en-US" sz="2000" b="1" dirty="0"/>
              <a:t>소음 가중치 분포도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33C322C-293B-3CEE-67F1-6A1E1BE9C77C}"/>
              </a:ext>
            </a:extLst>
          </p:cNvPr>
          <p:cNvGrpSpPr/>
          <p:nvPr/>
        </p:nvGrpSpPr>
        <p:grpSpPr>
          <a:xfrm>
            <a:off x="480947" y="4949002"/>
            <a:ext cx="10978501" cy="603035"/>
            <a:chOff x="1141197" y="3561155"/>
            <a:chExt cx="10978501" cy="60303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89FFC7E-484D-AC21-C0B5-A390BA21FD90}"/>
                </a:ext>
              </a:extLst>
            </p:cNvPr>
            <p:cNvSpPr txBox="1"/>
            <p:nvPr/>
          </p:nvSpPr>
          <p:spPr>
            <a:xfrm>
              <a:off x="1141197" y="3689874"/>
              <a:ext cx="12319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/>
                <a:t>남북 항로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97D3910-91E9-BB8C-6BF4-3B2F98A91C65}"/>
                </a:ext>
              </a:extLst>
            </p:cNvPr>
            <p:cNvSpPr txBox="1"/>
            <p:nvPr/>
          </p:nvSpPr>
          <p:spPr>
            <a:xfrm>
              <a:off x="4493583" y="3702526"/>
              <a:ext cx="12319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/>
                <a:t>동서 항로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B26D1F-C24F-80C9-870E-FAA6CEE2BBD4}"/>
                </a:ext>
              </a:extLst>
            </p:cNvPr>
            <p:cNvSpPr txBox="1"/>
            <p:nvPr/>
          </p:nvSpPr>
          <p:spPr>
            <a:xfrm>
              <a:off x="7613323" y="3561155"/>
              <a:ext cx="1231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/>
                <a:t>남서</a:t>
              </a:r>
              <a:r>
                <a:rPr lang="en-US" altLang="ko-KR" sz="1600" b="1" dirty="0"/>
                <a:t>-</a:t>
              </a:r>
              <a:r>
                <a:rPr lang="ko-KR" altLang="en-US" sz="1600" b="1" dirty="0"/>
                <a:t>북동 항로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A7BBAC0-60D4-FB9A-636D-90A33F45D47C}"/>
                </a:ext>
              </a:extLst>
            </p:cNvPr>
            <p:cNvSpPr txBox="1"/>
            <p:nvPr/>
          </p:nvSpPr>
          <p:spPr>
            <a:xfrm>
              <a:off x="10887699" y="3579415"/>
              <a:ext cx="1231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/>
                <a:t>남동</a:t>
              </a:r>
              <a:r>
                <a:rPr lang="en-US" altLang="ko-KR" sz="1600" b="1" dirty="0"/>
                <a:t>-</a:t>
              </a:r>
              <a:r>
                <a:rPr lang="ko-KR" altLang="en-US" sz="1600" b="1" dirty="0"/>
                <a:t>북서 항로</a:t>
              </a:r>
            </a:p>
          </p:txBody>
        </p:sp>
      </p:grpSp>
      <p:pic>
        <p:nvPicPr>
          <p:cNvPr id="5" name="그림 4" descr="다채로움, 스크린샷, 사각형, 보라색이(가) 표시된 사진&#10;&#10;자동 생성된 설명">
            <a:extLst>
              <a:ext uri="{FF2B5EF4-FFF2-40B4-BE49-F238E27FC236}">
                <a16:creationId xmlns:a16="http://schemas.microsoft.com/office/drawing/2014/main" id="{406AFCFA-A7D8-53AA-406D-16A1ABB6554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007" y="1916085"/>
            <a:ext cx="3600000" cy="3600000"/>
          </a:xfrm>
          <a:prstGeom prst="rect">
            <a:avLst/>
          </a:prstGeom>
        </p:spPr>
      </p:pic>
      <p:pic>
        <p:nvPicPr>
          <p:cNvPr id="7" name="그림 6" descr="다채로움, 스크린샷, 보라색, 픽셀이(가) 표시된 사진&#10;&#10;자동 생성된 설명">
            <a:extLst>
              <a:ext uri="{FF2B5EF4-FFF2-40B4-BE49-F238E27FC236}">
                <a16:creationId xmlns:a16="http://schemas.microsoft.com/office/drawing/2014/main" id="{8ECFD5EF-598F-469F-61D4-4091762B752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7409" y="1981049"/>
            <a:ext cx="3600000" cy="3600000"/>
          </a:xfrm>
          <a:prstGeom prst="rect">
            <a:avLst/>
          </a:prstGeom>
        </p:spPr>
      </p:pic>
      <p:pic>
        <p:nvPicPr>
          <p:cNvPr id="10" name="그림 9" descr="다채로움, 스크린샷, 픽셀, 사각형이(가) 표시된 사진&#10;&#10;자동 생성된 설명">
            <a:extLst>
              <a:ext uri="{FF2B5EF4-FFF2-40B4-BE49-F238E27FC236}">
                <a16:creationId xmlns:a16="http://schemas.microsoft.com/office/drawing/2014/main" id="{7021E26E-107B-7C4F-0550-C5395C42A170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708" y="1948567"/>
            <a:ext cx="3600000" cy="3600000"/>
          </a:xfrm>
          <a:prstGeom prst="rect">
            <a:avLst/>
          </a:prstGeom>
        </p:spPr>
      </p:pic>
      <p:pic>
        <p:nvPicPr>
          <p:cNvPr id="12" name="그림 11" descr="스크린샷, 다채로움, 사각형, 픽셀이(가) 표시된 사진&#10;&#10;자동 생성된 설명">
            <a:extLst>
              <a:ext uri="{FF2B5EF4-FFF2-40B4-BE49-F238E27FC236}">
                <a16:creationId xmlns:a16="http://schemas.microsoft.com/office/drawing/2014/main" id="{05850802-DAA6-5E11-BA46-D5AA8DAE2530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3694" y="1878866"/>
            <a:ext cx="3600000" cy="3600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37267D9-41C7-BBBA-0B42-C201B0CFC35E}"/>
              </a:ext>
            </a:extLst>
          </p:cNvPr>
          <p:cNvSpPr/>
          <p:nvPr/>
        </p:nvSpPr>
        <p:spPr>
          <a:xfrm>
            <a:off x="562001" y="2158747"/>
            <a:ext cx="1726977" cy="302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0365DA9-60BB-990A-6FAD-B742629AE9A5}"/>
              </a:ext>
            </a:extLst>
          </p:cNvPr>
          <p:cNvSpPr/>
          <p:nvPr/>
        </p:nvSpPr>
        <p:spPr>
          <a:xfrm>
            <a:off x="6729403" y="2259703"/>
            <a:ext cx="1726977" cy="302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EC316E8-914E-D1BD-05D5-B68FC71BB8F8}"/>
              </a:ext>
            </a:extLst>
          </p:cNvPr>
          <p:cNvSpPr/>
          <p:nvPr/>
        </p:nvSpPr>
        <p:spPr>
          <a:xfrm>
            <a:off x="9345059" y="2286036"/>
            <a:ext cx="1726977" cy="302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1680FBC-4599-35C6-32CF-F5FB1F73BE1E}"/>
              </a:ext>
            </a:extLst>
          </p:cNvPr>
          <p:cNvSpPr/>
          <p:nvPr/>
        </p:nvSpPr>
        <p:spPr>
          <a:xfrm>
            <a:off x="3743564" y="2284975"/>
            <a:ext cx="1726977" cy="302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AEDB724-2C10-8780-A36A-DA1479C005C2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A9AB5A-0976-C05C-DE23-D19D8DE6A167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III.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수립과 분석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B98A42A-B0D1-3D18-5022-780F83B95CB4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B518579D-5C80-CDCE-F682-70D992BB8FB2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10</a:t>
              </a:r>
              <a:endPara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26" name="이등변 삼각형 20">
              <a:extLst>
                <a:ext uri="{FF2B5EF4-FFF2-40B4-BE49-F238E27FC236}">
                  <a16:creationId xmlns:a16="http://schemas.microsoft.com/office/drawing/2014/main" id="{C2D3A8C0-C552-D0FA-A410-F492BF9C1996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594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AB2CF775-95F0-D708-218F-94859D616146}"/>
              </a:ext>
            </a:extLst>
          </p:cNvPr>
          <p:cNvGrpSpPr/>
          <p:nvPr/>
        </p:nvGrpSpPr>
        <p:grpSpPr>
          <a:xfrm>
            <a:off x="1046104" y="1668165"/>
            <a:ext cx="10141990" cy="3112715"/>
            <a:chOff x="857805" y="1446028"/>
            <a:chExt cx="10141990" cy="311271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D8C3B9F-72AD-0DF1-9792-C0CD1BB2518B}"/>
                </a:ext>
              </a:extLst>
            </p:cNvPr>
            <p:cNvSpPr/>
            <p:nvPr/>
          </p:nvSpPr>
          <p:spPr>
            <a:xfrm>
              <a:off x="857805" y="1446028"/>
              <a:ext cx="1326186" cy="302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7361BA5-5385-0585-4BB7-EBCA2755A4FB}"/>
                </a:ext>
              </a:extLst>
            </p:cNvPr>
            <p:cNvSpPr/>
            <p:nvPr/>
          </p:nvSpPr>
          <p:spPr>
            <a:xfrm>
              <a:off x="3648299" y="1446028"/>
              <a:ext cx="1326186" cy="302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02909EF-E74A-66F9-73C7-7C031B9EF953}"/>
                </a:ext>
              </a:extLst>
            </p:cNvPr>
            <p:cNvSpPr/>
            <p:nvPr/>
          </p:nvSpPr>
          <p:spPr>
            <a:xfrm>
              <a:off x="6822460" y="1446028"/>
              <a:ext cx="1326186" cy="302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4ECE031-DC19-C342-421F-3BF68E7205A9}"/>
                </a:ext>
              </a:extLst>
            </p:cNvPr>
            <p:cNvSpPr/>
            <p:nvPr/>
          </p:nvSpPr>
          <p:spPr>
            <a:xfrm>
              <a:off x="9480810" y="1446028"/>
              <a:ext cx="1326186" cy="302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64C6CB-E502-7813-9A30-457033678695}"/>
                </a:ext>
              </a:extLst>
            </p:cNvPr>
            <p:cNvSpPr txBox="1"/>
            <p:nvPr/>
          </p:nvSpPr>
          <p:spPr>
            <a:xfrm>
              <a:off x="904898" y="4019111"/>
              <a:ext cx="12319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/>
                <a:t>남북 항로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54C84BA-7791-B3BF-3728-9D2AF5721277}"/>
                </a:ext>
              </a:extLst>
            </p:cNvPr>
            <p:cNvSpPr txBox="1"/>
            <p:nvPr/>
          </p:nvSpPr>
          <p:spPr>
            <a:xfrm>
              <a:off x="3899312" y="4019111"/>
              <a:ext cx="12319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/>
                <a:t>동서 항로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47AFBD2-26BF-2968-FE7A-FFABCAA1CACD}"/>
                </a:ext>
              </a:extLst>
            </p:cNvPr>
            <p:cNvSpPr txBox="1"/>
            <p:nvPr/>
          </p:nvSpPr>
          <p:spPr>
            <a:xfrm>
              <a:off x="6869553" y="3973968"/>
              <a:ext cx="1231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/>
                <a:t>남서</a:t>
              </a:r>
              <a:r>
                <a:rPr lang="en-US" altLang="ko-KR" sz="1600" b="1" dirty="0"/>
                <a:t>-</a:t>
              </a:r>
              <a:r>
                <a:rPr lang="ko-KR" altLang="en-US" sz="1600" b="1" dirty="0"/>
                <a:t>북동 항로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DB4E36E-6709-8806-C808-17C1E10D5BE7}"/>
                </a:ext>
              </a:extLst>
            </p:cNvPr>
            <p:cNvSpPr txBox="1"/>
            <p:nvPr/>
          </p:nvSpPr>
          <p:spPr>
            <a:xfrm>
              <a:off x="9767796" y="3973968"/>
              <a:ext cx="1231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/>
                <a:t>남동</a:t>
              </a:r>
              <a:r>
                <a:rPr lang="en-US" altLang="ko-KR" sz="1600" b="1" dirty="0"/>
                <a:t>-</a:t>
              </a:r>
              <a:r>
                <a:rPr lang="ko-KR" altLang="en-US" sz="1600" b="1" dirty="0"/>
                <a:t>북서 항로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168249C-A8F1-A913-EDCB-D187D16A66D3}"/>
              </a:ext>
            </a:extLst>
          </p:cNvPr>
          <p:cNvSpPr txBox="1"/>
          <p:nvPr/>
        </p:nvSpPr>
        <p:spPr>
          <a:xfrm>
            <a:off x="247095" y="1323574"/>
            <a:ext cx="43556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서울역</a:t>
            </a:r>
            <a:r>
              <a:rPr lang="en-US" altLang="ko-KR" sz="2000" b="1" dirty="0"/>
              <a:t> – </a:t>
            </a:r>
            <a:r>
              <a:rPr lang="ko-KR" altLang="en-US" sz="2000" b="1" dirty="0"/>
              <a:t>평균 소음 가중치 이상영역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EF6D48A8-1B30-0B1C-2B47-0A275F8DA950}"/>
              </a:ext>
            </a:extLst>
          </p:cNvPr>
          <p:cNvGrpSpPr/>
          <p:nvPr/>
        </p:nvGrpSpPr>
        <p:grpSpPr>
          <a:xfrm>
            <a:off x="247095" y="1323574"/>
            <a:ext cx="11999243" cy="3396641"/>
            <a:chOff x="250393" y="1342542"/>
            <a:chExt cx="11999243" cy="3396641"/>
          </a:xfrm>
        </p:grpSpPr>
        <p:pic>
          <p:nvPicPr>
            <p:cNvPr id="10" name="그림 9" descr="픽셀, 스크린샷, 도표, 직사각형이(가) 표시된 사진&#10;&#10;자동 생성된 설명">
              <a:extLst>
                <a:ext uri="{FF2B5EF4-FFF2-40B4-BE49-F238E27FC236}">
                  <a16:creationId xmlns:a16="http://schemas.microsoft.com/office/drawing/2014/main" id="{04C2746C-FA67-719A-ACEE-61AD55B06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393" y="1343935"/>
              <a:ext cx="3384000" cy="3384000"/>
            </a:xfrm>
            <a:prstGeom prst="rect">
              <a:avLst/>
            </a:prstGeom>
          </p:spPr>
        </p:pic>
        <p:pic>
          <p:nvPicPr>
            <p:cNvPr id="20" name="그림 19" descr="픽셀, 스크린샷, 도표, 그래픽이(가) 표시된 사진&#10;&#10;자동 생성된 설명">
              <a:extLst>
                <a:ext uri="{FF2B5EF4-FFF2-40B4-BE49-F238E27FC236}">
                  <a16:creationId xmlns:a16="http://schemas.microsoft.com/office/drawing/2014/main" id="{9534974B-9625-CCC7-994B-F37AD5298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5636" y="1355183"/>
              <a:ext cx="3384000" cy="3384000"/>
            </a:xfrm>
            <a:prstGeom prst="rect">
              <a:avLst/>
            </a:prstGeom>
          </p:spPr>
        </p:pic>
        <p:pic>
          <p:nvPicPr>
            <p:cNvPr id="27" name="그림 26" descr="픽셀, 도표, 그래픽, 직사각형이(가) 표시된 사진&#10;&#10;자동 생성된 설명">
              <a:extLst>
                <a:ext uri="{FF2B5EF4-FFF2-40B4-BE49-F238E27FC236}">
                  <a16:creationId xmlns:a16="http://schemas.microsoft.com/office/drawing/2014/main" id="{47709092-1A71-7507-D789-86A1E3D1C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3048" y="1342542"/>
              <a:ext cx="3384000" cy="3384000"/>
            </a:xfrm>
            <a:prstGeom prst="rect">
              <a:avLst/>
            </a:prstGeom>
          </p:spPr>
        </p:pic>
        <p:pic>
          <p:nvPicPr>
            <p:cNvPr id="29" name="그림 28" descr="픽셀, 직사각형, 도표, 사각형이(가) 표시된 사진&#10;&#10;자동 생성된 설명">
              <a:extLst>
                <a:ext uri="{FF2B5EF4-FFF2-40B4-BE49-F238E27FC236}">
                  <a16:creationId xmlns:a16="http://schemas.microsoft.com/office/drawing/2014/main" id="{BCAC0E2A-8443-1169-E4A3-6FB88847B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8043" y="1355183"/>
              <a:ext cx="3384000" cy="3384000"/>
            </a:xfrm>
            <a:prstGeom prst="rect">
              <a:avLst/>
            </a:prstGeom>
          </p:spPr>
        </p:pic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DCE678D-F26B-D364-97A2-6EA95F49A37E}"/>
              </a:ext>
            </a:extLst>
          </p:cNvPr>
          <p:cNvSpPr/>
          <p:nvPr/>
        </p:nvSpPr>
        <p:spPr>
          <a:xfrm>
            <a:off x="1189950" y="1639382"/>
            <a:ext cx="1326186" cy="302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58E0423-B75D-E484-EF6D-FFECF1FD43C3}"/>
              </a:ext>
            </a:extLst>
          </p:cNvPr>
          <p:cNvSpPr/>
          <p:nvPr/>
        </p:nvSpPr>
        <p:spPr>
          <a:xfrm>
            <a:off x="6974837" y="1639350"/>
            <a:ext cx="1326186" cy="302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AD460CF-10A1-E9BF-3AE8-BC2BB70F0A5D}"/>
              </a:ext>
            </a:extLst>
          </p:cNvPr>
          <p:cNvSpPr/>
          <p:nvPr/>
        </p:nvSpPr>
        <p:spPr>
          <a:xfrm>
            <a:off x="9590493" y="1665683"/>
            <a:ext cx="1326186" cy="302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B1A9ACD-10E2-4E0D-67E8-860EB74CED3D}"/>
              </a:ext>
            </a:extLst>
          </p:cNvPr>
          <p:cNvSpPr/>
          <p:nvPr/>
        </p:nvSpPr>
        <p:spPr>
          <a:xfrm>
            <a:off x="3988998" y="1664622"/>
            <a:ext cx="1326186" cy="302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88EC6AE6-A271-22FA-8B50-68DEB044DD02}"/>
              </a:ext>
            </a:extLst>
          </p:cNvPr>
          <p:cNvGraphicFramePr>
            <a:graphicFrameLocks noGrp="1"/>
          </p:cNvGraphicFramePr>
          <p:nvPr/>
        </p:nvGraphicFramePr>
        <p:xfrm>
          <a:off x="634097" y="4844875"/>
          <a:ext cx="11066969" cy="1800000"/>
        </p:xfrm>
        <a:graphic>
          <a:graphicData uri="http://schemas.openxmlformats.org/drawingml/2006/table">
            <a:tbl>
              <a:tblPr/>
              <a:tblGrid>
                <a:gridCol w="1800000">
                  <a:extLst>
                    <a:ext uri="{9D8B030D-6E8A-4147-A177-3AD203B41FA5}">
                      <a16:colId xmlns:a16="http://schemas.microsoft.com/office/drawing/2014/main" val="1956027672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1399276214"/>
                    </a:ext>
                  </a:extLst>
                </a:gridCol>
                <a:gridCol w="2066969">
                  <a:extLst>
                    <a:ext uri="{9D8B030D-6E8A-4147-A177-3AD203B41FA5}">
                      <a16:colId xmlns:a16="http://schemas.microsoft.com/office/drawing/2014/main" val="2209581622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927293915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1412081315"/>
                    </a:ext>
                  </a:extLst>
                </a:gridCol>
                <a:gridCol w="592769">
                  <a:extLst>
                    <a:ext uri="{9D8B030D-6E8A-4147-A177-3AD203B41FA5}">
                      <a16:colId xmlns:a16="http://schemas.microsoft.com/office/drawing/2014/main" val="3707952"/>
                    </a:ext>
                  </a:extLst>
                </a:gridCol>
                <a:gridCol w="1207231">
                  <a:extLst>
                    <a:ext uri="{9D8B030D-6E8A-4147-A177-3AD203B41FA5}">
                      <a16:colId xmlns:a16="http://schemas.microsoft.com/office/drawing/2014/main" val="3871059803"/>
                    </a:ext>
                  </a:extLst>
                </a:gridCol>
              </a:tblGrid>
              <a:tr h="450000"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400" b="1" dirty="0">
                          <a:effectLst/>
                          <a:latin typeface="+mn-ea"/>
                          <a:ea typeface="+mn-ea"/>
                        </a:rPr>
                        <a:t>지역</a:t>
                      </a:r>
                      <a:endParaRPr lang="en-US" altLang="ko-KR" sz="1400" b="1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400" b="1" dirty="0">
                          <a:effectLst/>
                          <a:latin typeface="+mn-ea"/>
                          <a:ea typeface="+mn-ea"/>
                        </a:rPr>
                        <a:t>항로</a:t>
                      </a:r>
                      <a:endParaRPr lang="en-US" sz="1400" b="1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ea"/>
                          <a:ea typeface="+mn-ea"/>
                        </a:rPr>
                        <a:t>평균 소음 가중치 이상 </a:t>
                      </a:r>
                      <a:endParaRPr lang="en-US" altLang="ko-KR" sz="1200" b="1" dirty="0">
                        <a:effectLst/>
                        <a:latin typeface="+mn-ea"/>
                        <a:ea typeface="+mn-ea"/>
                      </a:endParaRPr>
                    </a:p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ea"/>
                          <a:ea typeface="+mn-ea"/>
                        </a:rPr>
                        <a:t>영역 개수</a:t>
                      </a:r>
                      <a:endParaRPr lang="en-US" altLang="ko-KR" sz="1200" b="1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400" b="1" dirty="0">
                          <a:effectLst/>
                          <a:latin typeface="+mn-ea"/>
                          <a:ea typeface="+mn-ea"/>
                        </a:rPr>
                        <a:t>전체 영역의 개수</a:t>
                      </a:r>
                      <a:endParaRPr lang="en-US" altLang="ko-KR" sz="1400" b="1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400" b="1" dirty="0">
                          <a:effectLst/>
                          <a:latin typeface="+mn-ea"/>
                          <a:ea typeface="+mn-ea"/>
                        </a:rPr>
                        <a:t>평균이상 비율</a:t>
                      </a:r>
                      <a:endParaRPr lang="en-US" altLang="ko-KR" sz="1400" b="1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 rtl="0" fontAlgn="b"/>
                      <a:r>
                        <a:rPr lang="ko-KR" altLang="en-US" sz="1400" b="1" dirty="0">
                          <a:effectLst/>
                          <a:latin typeface="+mn-ea"/>
                          <a:ea typeface="+mn-ea"/>
                        </a:rPr>
                        <a:t>소음가중치 값</a:t>
                      </a:r>
                      <a:endParaRPr lang="en-US" altLang="ko-KR" sz="1400" b="1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 rtl="0" fontAlgn="b"/>
                      <a:endParaRPr lang="en-US" altLang="ko-KR" sz="1400" b="1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221164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lt"/>
                        </a:rPr>
                        <a:t>서울역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lt"/>
                          <a:ea typeface="+mn-ea"/>
                        </a:rPr>
                        <a:t>남북 항로</a:t>
                      </a:r>
                      <a:endParaRPr lang="en-US" sz="1200" b="1" dirty="0">
                        <a:effectLst/>
                        <a:latin typeface="+mn-lt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>
                          <a:effectLst/>
                          <a:latin typeface="+mn-lt"/>
                        </a:rPr>
                        <a:t>150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>
                          <a:effectLst/>
                          <a:latin typeface="+mn-lt"/>
                        </a:rPr>
                        <a:t>380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dirty="0">
                          <a:effectLst/>
                          <a:latin typeface="+mn-lt"/>
                        </a:rPr>
                        <a:t>39.474%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 vMerge="1">
                  <a:txBody>
                    <a:bodyPr/>
                    <a:lstStyle/>
                    <a:p>
                      <a:pPr algn="ctr" rtl="0" fontAlgn="b"/>
                      <a:endParaRPr lang="en-US" altLang="ko-KR" sz="1200" b="1" u="sng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algn="ctr" rtl="0" fontAlgn="b"/>
                      <a:endParaRPr lang="en-US" altLang="ko-KR" sz="1200" b="1" u="sng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7172424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lt"/>
                        </a:rPr>
                        <a:t>서울역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lt"/>
                          <a:ea typeface="+mn-ea"/>
                        </a:rPr>
                        <a:t>동서 항로</a:t>
                      </a:r>
                      <a:endParaRPr lang="en-US" sz="1200" b="1" dirty="0">
                        <a:effectLst/>
                        <a:latin typeface="+mn-lt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u="sng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151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u="sng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380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u="sng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39.737% (</a:t>
                      </a:r>
                      <a:r>
                        <a:rPr lang="ko-KR" altLang="en-US" sz="1200" b="1" u="sng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최대</a:t>
                      </a:r>
                      <a:r>
                        <a:rPr lang="en-US" altLang="ko-KR" sz="1200" b="1" u="sng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)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u="sng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최대값</a:t>
                      </a:r>
                      <a:endParaRPr lang="en-US" altLang="ko-KR" sz="1200" b="1" u="sng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72.95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6324421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>
                          <a:effectLst/>
                          <a:latin typeface="+mn-lt"/>
                        </a:rPr>
                        <a:t>서울역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lt"/>
                          <a:ea typeface="+mn-ea"/>
                        </a:rPr>
                        <a:t>남동</a:t>
                      </a:r>
                      <a:r>
                        <a:rPr lang="en-US" altLang="ko-KR" sz="1200" b="1" dirty="0">
                          <a:effectLst/>
                          <a:latin typeface="+mn-lt"/>
                          <a:ea typeface="+mn-ea"/>
                        </a:rPr>
                        <a:t>- </a:t>
                      </a:r>
                      <a:r>
                        <a:rPr lang="ko-KR" altLang="en-US" sz="1200" b="1" dirty="0">
                          <a:effectLst/>
                          <a:latin typeface="+mn-lt"/>
                          <a:ea typeface="+mn-ea"/>
                        </a:rPr>
                        <a:t>북서 항로</a:t>
                      </a:r>
                      <a:endParaRPr lang="en-US" sz="1200" b="1" dirty="0">
                        <a:effectLst/>
                        <a:latin typeface="+mn-lt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dirty="0">
                          <a:effectLst/>
                          <a:latin typeface="+mn-lt"/>
                        </a:rPr>
                        <a:t>135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dirty="0">
                          <a:effectLst/>
                          <a:latin typeface="+mn-lt"/>
                        </a:rPr>
                        <a:t>380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dirty="0">
                          <a:effectLst/>
                          <a:latin typeface="+mn-lt"/>
                        </a:rPr>
                        <a:t>35.526%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u="sng" dirty="0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최소값</a:t>
                      </a:r>
                      <a:endParaRPr lang="en-US" altLang="ko-KR" sz="1200" b="1" u="sng" dirty="0">
                        <a:solidFill>
                          <a:srgbClr val="0070C0"/>
                        </a:solidFill>
                        <a:effectLst/>
                        <a:latin typeface="+mn-lt"/>
                      </a:endParaRP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u="sng" dirty="0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0.0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5270623"/>
                  </a:ext>
                </a:extLst>
              </a:tr>
              <a:tr h="337500"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lt"/>
                        </a:rPr>
                        <a:t>서울역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lt"/>
                          <a:ea typeface="+mn-ea"/>
                        </a:rPr>
                        <a:t>남서</a:t>
                      </a:r>
                      <a:r>
                        <a:rPr lang="en-US" altLang="ko-KR" sz="1200" b="1" dirty="0">
                          <a:effectLst/>
                          <a:latin typeface="+mn-lt"/>
                          <a:ea typeface="+mn-ea"/>
                        </a:rPr>
                        <a:t>- </a:t>
                      </a:r>
                      <a:r>
                        <a:rPr lang="ko-KR" altLang="en-US" sz="1200" b="1" dirty="0">
                          <a:effectLst/>
                          <a:latin typeface="+mn-lt"/>
                          <a:ea typeface="+mn-ea"/>
                        </a:rPr>
                        <a:t>북동 항로</a:t>
                      </a:r>
                      <a:endParaRPr lang="en-US" sz="1200" b="1" dirty="0">
                        <a:effectLst/>
                        <a:latin typeface="+mn-lt"/>
                        <a:ea typeface="+mn-ea"/>
                      </a:endParaRPr>
                    </a:p>
                  </a:txBody>
                  <a:tcPr marL="15109" marR="15109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u="sng" dirty="0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121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u="sng" dirty="0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380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u="sng" dirty="0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31.842% (</a:t>
                      </a:r>
                      <a:r>
                        <a:rPr lang="ko-KR" altLang="en-US" sz="1200" b="1" u="sng" dirty="0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최소</a:t>
                      </a:r>
                      <a:r>
                        <a:rPr lang="en-US" altLang="ko-KR" sz="1200" b="1" u="sng" dirty="0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)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ko-KR" altLang="en-US" sz="1200" b="1" dirty="0">
                          <a:effectLst/>
                          <a:latin typeface="+mn-lt"/>
                        </a:rPr>
                        <a:t>평균값</a:t>
                      </a:r>
                      <a:endParaRPr lang="en-US" altLang="ko-KR" sz="1200" b="1" dirty="0">
                        <a:effectLst/>
                        <a:latin typeface="+mn-lt"/>
                      </a:endParaRP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200" b="1" dirty="0">
                          <a:effectLst/>
                          <a:latin typeface="+mn-lt"/>
                        </a:rPr>
                        <a:t>10.83</a:t>
                      </a:r>
                    </a:p>
                  </a:txBody>
                  <a:tcPr marL="19050" marR="19050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4672141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C0CDED79-7A81-4364-9B3A-379BEECFD84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3161D3-6AEB-1C37-6B3D-7603877A5F8A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III.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수립과 분석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0D26930-060A-652B-1C7A-36C64692D6F0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4104979E-94D8-7170-E14B-84D5A9948087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11</a:t>
              </a:r>
              <a:endPara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25" name="이등변 삼각형 20">
              <a:extLst>
                <a:ext uri="{FF2B5EF4-FFF2-40B4-BE49-F238E27FC236}">
                  <a16:creationId xmlns:a16="http://schemas.microsoft.com/office/drawing/2014/main" id="{7E72AF8F-8BF0-935B-4240-8400C56DA259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9878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IV.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분석 결과와 활용방안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13</a:t>
              </a:r>
              <a:endPara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C87174C-F0F8-6405-933A-C3245CAA69B4}"/>
              </a:ext>
            </a:extLst>
          </p:cNvPr>
          <p:cNvSpPr txBox="1"/>
          <p:nvPr/>
        </p:nvSpPr>
        <p:spPr>
          <a:xfrm>
            <a:off x="257915" y="1058102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적용방안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B20689-9F85-FC8A-49D4-8B1A178508A3}"/>
              </a:ext>
            </a:extLst>
          </p:cNvPr>
          <p:cNvSpPr txBox="1"/>
          <p:nvPr/>
        </p:nvSpPr>
        <p:spPr>
          <a:xfrm>
            <a:off x="702734" y="1699537"/>
            <a:ext cx="5359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+mn-ea"/>
              </a:rPr>
              <a:t>항로설계에 대한 소음기준 마련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A73A2-F881-6031-5957-C65D021BAA36}"/>
              </a:ext>
            </a:extLst>
          </p:cNvPr>
          <p:cNvSpPr txBox="1"/>
          <p:nvPr/>
        </p:nvSpPr>
        <p:spPr>
          <a:xfrm>
            <a:off x="1058968" y="2262662"/>
            <a:ext cx="10989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국토교통부의 항공로 설계지침과 같은 </a:t>
            </a:r>
            <a:r>
              <a:rPr lang="en-US" altLang="ko-KR" b="1" dirty="0"/>
              <a:t>UAM </a:t>
            </a:r>
            <a:r>
              <a:rPr lang="ko-KR" altLang="en-US" b="1" dirty="0"/>
              <a:t>항로설계지침에 반영하여 항로설계 기준으로써 활용가능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만일 항로설계기준으로써 반영된다면</a:t>
            </a:r>
            <a:r>
              <a:rPr lang="en-US" altLang="ko-KR" b="1" dirty="0"/>
              <a:t>, UAM </a:t>
            </a:r>
            <a:r>
              <a:rPr lang="ko-KR" altLang="en-US" b="1" dirty="0"/>
              <a:t>항로와 관련된 표준을 제시하는 행위로 간주할 수 있음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081C63-ED0F-7F6E-9255-3F92FF544A85}"/>
              </a:ext>
            </a:extLst>
          </p:cNvPr>
          <p:cNvSpPr txBox="1"/>
          <p:nvPr/>
        </p:nvSpPr>
        <p:spPr>
          <a:xfrm>
            <a:off x="702734" y="3083882"/>
            <a:ext cx="5727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+mn-ea"/>
              </a:rPr>
              <a:t>UAM </a:t>
            </a:r>
            <a:r>
              <a:rPr lang="ko-KR" altLang="en-US" sz="2800" b="1" dirty="0">
                <a:latin typeface="+mn-ea"/>
              </a:rPr>
              <a:t>운항사의 항로설계활용 가능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A6B265-B43A-23C1-C25A-FFB87D60C0F5}"/>
              </a:ext>
            </a:extLst>
          </p:cNvPr>
          <p:cNvSpPr txBox="1"/>
          <p:nvPr/>
        </p:nvSpPr>
        <p:spPr>
          <a:xfrm>
            <a:off x="1058968" y="3647007"/>
            <a:ext cx="106939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b="1" dirty="0"/>
              <a:t>UAM</a:t>
            </a:r>
            <a:r>
              <a:rPr lang="ko-KR" altLang="en-US" sz="2000" b="1" dirty="0"/>
              <a:t>은 운항정보제공자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교통관리서비스 제공자 등 그 역할이 상당히 세분화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b="1" dirty="0"/>
              <a:t>UAM </a:t>
            </a:r>
            <a:r>
              <a:rPr lang="ko-KR" altLang="en-US" sz="2000" b="1" dirty="0"/>
              <a:t>운항사와 교통관리 서비스 제공자로 하여금 설정 항로에 대한 소음 분석 제공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/>
              <a:t>각 운항사의 운항관리 시스템에 통합되어 보다 빠르고 편리한 분석을 제공할 것으로 기대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F6295-B604-24B7-D6E5-CDED622B11FF}"/>
              </a:ext>
            </a:extLst>
          </p:cNvPr>
          <p:cNvSpPr txBox="1"/>
          <p:nvPr/>
        </p:nvSpPr>
        <p:spPr>
          <a:xfrm>
            <a:off x="702734" y="4855380"/>
            <a:ext cx="7027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+mn-ea"/>
              </a:rPr>
              <a:t>이착륙장 소음대책지역 선정관련 기준제공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598261-193D-B9F5-F21E-F24EEACA6F42}"/>
              </a:ext>
            </a:extLst>
          </p:cNvPr>
          <p:cNvSpPr txBox="1"/>
          <p:nvPr/>
        </p:nvSpPr>
        <p:spPr>
          <a:xfrm>
            <a:off x="1058968" y="5292066"/>
            <a:ext cx="10334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/>
              <a:t>현제의 공항소음대책지역과 같이 </a:t>
            </a:r>
            <a:r>
              <a:rPr lang="en-US" altLang="ko-KR" sz="2000" b="1" dirty="0"/>
              <a:t>UAM </a:t>
            </a:r>
            <a:r>
              <a:rPr lang="ko-KR" altLang="en-US" sz="2000" b="1" dirty="0"/>
              <a:t>이착륙장 소음대책지역 선정 시 활용 가능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/>
              <a:t>직접적인 소음영향도를 파악함으로써 최적의 소음영향지역 선정이 가능할 것으로 기대</a:t>
            </a:r>
          </a:p>
        </p:txBody>
      </p:sp>
    </p:spTree>
    <p:extLst>
      <p:ext uri="{BB962C8B-B14F-4D97-AF65-F5344CB8AC3E}">
        <p14:creationId xmlns:p14="http://schemas.microsoft.com/office/powerpoint/2010/main" val="3958710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BD9F10C-EA96-D79C-9CE8-8632E78D5D33}"/>
              </a:ext>
            </a:extLst>
          </p:cNvPr>
          <p:cNvSpPr txBox="1"/>
          <p:nvPr/>
        </p:nvSpPr>
        <p:spPr>
          <a:xfrm>
            <a:off x="1641632" y="3221352"/>
            <a:ext cx="1107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>
                <a:latin typeface="에스코어 드림 3 Light" panose="020B0303030302020204" pitchFamily="34" charset="-127"/>
                <a:ea typeface="에스코어 드림 3 Light" panose="020B0303030302020204" pitchFamily="34" charset="-127"/>
              </a:defRPr>
            </a:lvl1pPr>
          </a:lstStyle>
          <a:p>
            <a:r>
              <a:rPr lang="ko-KR" altLang="en-US" sz="2400" b="1" dirty="0">
                <a:latin typeface="+mn-ea"/>
                <a:ea typeface="+mn-ea"/>
              </a:rPr>
              <a:t>김지훈</a:t>
            </a:r>
            <a:r>
              <a:rPr lang="en-US" altLang="ko-KR" sz="2400" b="1" dirty="0">
                <a:latin typeface="+mn-ea"/>
                <a:ea typeface="+mn-ea"/>
              </a:rPr>
              <a:t>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CB0B94-0DCE-6A7F-86BE-567C84502F81}"/>
              </a:ext>
            </a:extLst>
          </p:cNvPr>
          <p:cNvSpPr txBox="1"/>
          <p:nvPr/>
        </p:nvSpPr>
        <p:spPr>
          <a:xfrm>
            <a:off x="3453858" y="1988580"/>
            <a:ext cx="5923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n-ea"/>
              </a:rPr>
              <a:t>인하대학교 </a:t>
            </a:r>
            <a:r>
              <a:rPr lang="ko-KR" altLang="en-US" sz="2400" b="1" dirty="0" err="1">
                <a:latin typeface="+mn-ea"/>
              </a:rPr>
              <a:t>스마트모빌리티공학과</a:t>
            </a:r>
            <a:r>
              <a:rPr lang="ko-KR" altLang="en-US" sz="2400" b="1" dirty="0">
                <a:latin typeface="+mn-ea"/>
              </a:rPr>
              <a:t> 재학</a:t>
            </a:r>
            <a:endParaRPr lang="en-US" altLang="ko-KR" sz="2400" b="1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n-ea"/>
              </a:rPr>
              <a:t>항공우주공학과 부전공</a:t>
            </a:r>
            <a:endParaRPr lang="en-US" altLang="ko-KR" sz="2400" b="1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09921D-476D-C1A4-7BB5-9FF232A03570}"/>
              </a:ext>
            </a:extLst>
          </p:cNvPr>
          <p:cNvSpPr txBox="1"/>
          <p:nvPr/>
        </p:nvSpPr>
        <p:spPr>
          <a:xfrm>
            <a:off x="1641631" y="6132784"/>
            <a:ext cx="1107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>
                <a:latin typeface="에스코어 드림 3 Light" panose="020B0303030302020204" pitchFamily="34" charset="-127"/>
                <a:ea typeface="에스코어 드림 3 Light" panose="020B0303030302020204" pitchFamily="34" charset="-127"/>
              </a:defRPr>
            </a:lvl1pPr>
          </a:lstStyle>
          <a:p>
            <a:r>
              <a:rPr lang="ko-KR" altLang="en-US" sz="2400" b="1" dirty="0" err="1">
                <a:latin typeface="+mn-ea"/>
                <a:ea typeface="+mn-ea"/>
              </a:rPr>
              <a:t>이현서</a:t>
            </a:r>
            <a:endParaRPr lang="en-US" altLang="ko-KR" sz="2400" b="1" dirty="0">
              <a:latin typeface="+mn-ea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84C390-599E-DB4D-BBC8-1571A4025143}"/>
              </a:ext>
            </a:extLst>
          </p:cNvPr>
          <p:cNvSpPr txBox="1"/>
          <p:nvPr/>
        </p:nvSpPr>
        <p:spPr>
          <a:xfrm>
            <a:off x="3453858" y="4775845"/>
            <a:ext cx="80842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n-ea"/>
              </a:rPr>
              <a:t>인하대학교 컴퓨터공학과 재학</a:t>
            </a:r>
            <a:endParaRPr lang="en-US" altLang="ko-KR" sz="2400" b="1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+mn-ea"/>
              </a:rPr>
              <a:t>CVIP</a:t>
            </a:r>
            <a:r>
              <a:rPr lang="ko-KR" altLang="en-US" sz="2400" b="1" dirty="0">
                <a:latin typeface="+mn-ea"/>
              </a:rPr>
              <a:t> 학부연구생 </a:t>
            </a:r>
            <a:r>
              <a:rPr lang="en-US" altLang="ko-KR" sz="2400" b="1" dirty="0">
                <a:latin typeface="+mn-ea"/>
              </a:rPr>
              <a:t>(</a:t>
            </a:r>
            <a:r>
              <a:rPr lang="ko-KR" altLang="en-US" sz="2400" b="1" dirty="0">
                <a:latin typeface="+mn-ea"/>
              </a:rPr>
              <a:t>컴퓨터비전 영상처리 </a:t>
            </a:r>
            <a:r>
              <a:rPr lang="ko-KR" altLang="en-US" sz="2400" b="1" dirty="0" err="1">
                <a:latin typeface="+mn-ea"/>
              </a:rPr>
              <a:t>머신러닝</a:t>
            </a:r>
            <a:r>
              <a:rPr lang="ko-KR" altLang="en-US" sz="2400" b="1" dirty="0">
                <a:latin typeface="+mn-ea"/>
              </a:rPr>
              <a:t> 분야</a:t>
            </a:r>
            <a:r>
              <a:rPr lang="en-US" altLang="ko-KR" sz="2400" b="1" dirty="0">
                <a:latin typeface="+mn-ea"/>
              </a:rPr>
              <a:t>)</a:t>
            </a:r>
          </a:p>
        </p:txBody>
      </p:sp>
      <p:pic>
        <p:nvPicPr>
          <p:cNvPr id="11" name="그림 10" descr="사람, 인간의 얼굴, 의류, 목이(가) 표시된 사진&#10;&#10;자동 생성된 설명">
            <a:extLst>
              <a:ext uri="{FF2B5EF4-FFF2-40B4-BE49-F238E27FC236}">
                <a16:creationId xmlns:a16="http://schemas.microsoft.com/office/drawing/2014/main" id="{3AA5DC8A-9F72-2DDC-864C-765BE1B5F4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39" y="4055949"/>
            <a:ext cx="1663200" cy="199367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581DA43-FE6F-5E26-EFF3-2E49B22AC8F2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6D387C-B64E-E191-501D-1111C2D93507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V. Team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UAIN</a:t>
            </a:r>
            <a:endParaRPr lang="ko-KR" altLang="en-US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555548F-BFD7-FFFD-E5FD-45CA1673792D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915788A-6A99-2AF5-DFDD-E5F22C6BE863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14</a:t>
              </a:r>
              <a:endPara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4" name="이등변 삼각형 20">
              <a:extLst>
                <a:ext uri="{FF2B5EF4-FFF2-40B4-BE49-F238E27FC236}">
                  <a16:creationId xmlns:a16="http://schemas.microsoft.com/office/drawing/2014/main" id="{96E1743B-09FD-A061-F922-64811BB415E5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7BC0AA65-0422-F725-66C1-B17AB44A5E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75" b="98231" l="688" r="97937">
                        <a14:foregroundMark x1="41552" y1="92483" x2="41552" y2="92483"/>
                        <a14:foregroundMark x1="37132" y1="91820" x2="54912" y2="95063"/>
                        <a14:foregroundMark x1="54912" y1="95063" x2="70138" y2="91968"/>
                        <a14:foregroundMark x1="70138" y1="91968" x2="72102" y2="88873"/>
                        <a14:foregroundMark x1="34872" y1="67944" x2="24558" y2="75018"/>
                        <a14:foregroundMark x1="24558" y1="75018" x2="196" y2="80177"/>
                        <a14:foregroundMark x1="196" y1="80177" x2="60118" y2="97273"/>
                        <a14:foregroundMark x1="60118" y1="97273" x2="81336" y2="98379"/>
                        <a14:foregroundMark x1="81336" y1="98379" x2="91061" y2="96610"/>
                        <a14:foregroundMark x1="91061" y1="96610" x2="98527" y2="88062"/>
                        <a14:foregroundMark x1="98527" y1="88062" x2="91257" y2="80545"/>
                        <a14:foregroundMark x1="91257" y1="80545" x2="73576" y2="73250"/>
                        <a14:foregroundMark x1="73576" y1="73250" x2="69450" y2="69639"/>
                        <a14:foregroundMark x1="83497" y1="82977" x2="71513" y2="83051"/>
                        <a14:foregroundMark x1="71513" y1="83051" x2="52161" y2="76050"/>
                        <a14:foregroundMark x1="52161" y1="76050" x2="70432" y2="76419"/>
                        <a14:foregroundMark x1="70432" y1="76419" x2="76916" y2="80398"/>
                        <a14:foregroundMark x1="94008" y1="78629" x2="99411" y2="90936"/>
                        <a14:foregroundMark x1="99411" y1="90936" x2="98035" y2="99189"/>
                        <a14:foregroundMark x1="98035" y1="99189" x2="67092" y2="98084"/>
                        <a14:foregroundMark x1="67092" y1="98084" x2="14244" y2="98895"/>
                        <a14:foregroundMark x1="14244" y1="98895" x2="393" y2="96758"/>
                        <a14:foregroundMark x1="393" y1="96758" x2="196" y2="83125"/>
                        <a14:foregroundMark x1="196" y1="83125" x2="78389" y2="97642"/>
                        <a14:foregroundMark x1="78389" y1="97642" x2="88802" y2="93073"/>
                        <a14:foregroundMark x1="88802" y1="93073" x2="94106" y2="80029"/>
                        <a14:foregroundMark x1="37623" y1="97716" x2="27701" y2="98821"/>
                        <a14:foregroundMark x1="27701" y1="98821" x2="7859" y2="95431"/>
                        <a14:foregroundMark x1="7859" y1="95431" x2="22299" y2="85999"/>
                        <a14:foregroundMark x1="22299" y1="85999" x2="41552" y2="93368"/>
                        <a14:foregroundMark x1="41552" y1="93368" x2="42338" y2="95136"/>
                        <a14:foregroundMark x1="6974" y1="95284" x2="1277" y2="88578"/>
                        <a14:foregroundMark x1="1277" y1="88578" x2="9823" y2="93294"/>
                        <a14:foregroundMark x1="9823" y1="93294" x2="8644" y2="94031"/>
                        <a14:foregroundMark x1="4715" y1="95578" x2="688" y2="88873"/>
                        <a14:foregroundMark x1="688" y1="88873" x2="9430" y2="92926"/>
                        <a14:foregroundMark x1="9430" y1="92926" x2="9921" y2="93884"/>
                        <a14:foregroundMark x1="97544" y1="98674" x2="88212" y2="96758"/>
                        <a14:foregroundMark x1="88212" y1="96758" x2="80943" y2="87399"/>
                        <a14:foregroundMark x1="80943" y1="87399" x2="96660" y2="89167"/>
                        <a14:foregroundMark x1="96660" y1="89167" x2="97250" y2="97052"/>
                        <a14:foregroundMark x1="97250" y1="97052" x2="97937" y2="98231"/>
                        <a14:foregroundMark x1="43615" y1="89241" x2="29568" y2="80545"/>
                        <a14:foregroundMark x1="29568" y1="80545" x2="37132" y2="85335"/>
                        <a14:backgroundMark x1="22102" y1="61901" x2="19155" y2="62638"/>
                        <a14:backgroundMark x1="72299" y1="61091" x2="72495" y2="6204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64541" y="950050"/>
            <a:ext cx="1670979" cy="222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649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현대차 슈퍼널, 신형 UAM 기체 CES 2024에서 공개 | 한국경제">
            <a:extLst>
              <a:ext uri="{FF2B5EF4-FFF2-40B4-BE49-F238E27FC236}">
                <a16:creationId xmlns:a16="http://schemas.microsoft.com/office/drawing/2014/main" id="{188CACB2-1BC2-A964-7E3D-AA29F60320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" t="208" r="-38265" b="-208"/>
          <a:stretch/>
        </p:blipFill>
        <p:spPr bwMode="auto">
          <a:xfrm>
            <a:off x="0" y="0"/>
            <a:ext cx="630454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7BFE18BF-C7CD-E237-9FA4-BE1B3670F4B3}"/>
              </a:ext>
            </a:extLst>
          </p:cNvPr>
          <p:cNvGrpSpPr/>
          <p:nvPr/>
        </p:nvGrpSpPr>
        <p:grpSpPr>
          <a:xfrm>
            <a:off x="4952464" y="2506522"/>
            <a:ext cx="7066282" cy="2336501"/>
            <a:chOff x="4285261" y="4583260"/>
            <a:chExt cx="7066282" cy="233650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1B58136-CF24-FA0D-2A7D-B66823F378DD}"/>
                </a:ext>
              </a:extLst>
            </p:cNvPr>
            <p:cNvCxnSpPr>
              <a:cxnSpLocks/>
            </p:cNvCxnSpPr>
            <p:nvPr/>
          </p:nvCxnSpPr>
          <p:spPr>
            <a:xfrm>
              <a:off x="4285262" y="5274732"/>
              <a:ext cx="6947420" cy="16414"/>
            </a:xfrm>
            <a:prstGeom prst="line">
              <a:avLst/>
            </a:prstGeom>
            <a:ln w="5715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85C74D8-8FF2-C872-E7EA-BB7043F62754}"/>
                </a:ext>
              </a:extLst>
            </p:cNvPr>
            <p:cNvSpPr txBox="1"/>
            <p:nvPr/>
          </p:nvSpPr>
          <p:spPr>
            <a:xfrm flipH="1">
              <a:off x="4285262" y="5503989"/>
              <a:ext cx="7066281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2035</a:t>
              </a:r>
              <a:r>
                <a:rPr lang="ko-KR" altLang="en-US" b="1" dirty="0"/>
                <a:t>년</a:t>
              </a:r>
              <a:r>
                <a:rPr lang="en-US" altLang="ko-KR" b="1" dirty="0"/>
                <a:t>, 200</a:t>
              </a:r>
              <a:r>
                <a:rPr lang="ko-KR" altLang="en-US" b="1" dirty="0"/>
                <a:t>여개 이상의 노선이 운항될 것으로 예상되는 가운데</a:t>
              </a:r>
              <a:endParaRPr lang="en-US" altLang="ko-KR" b="1" dirty="0"/>
            </a:p>
            <a:p>
              <a:r>
                <a:rPr lang="ko-KR" altLang="en-US" b="1" dirty="0"/>
                <a:t>우리의 솔루션을 활용한 </a:t>
              </a:r>
              <a:r>
                <a:rPr lang="en-US" altLang="ko-KR" b="1" dirty="0"/>
                <a:t>UAM </a:t>
              </a:r>
              <a:r>
                <a:rPr lang="ko-KR" altLang="en-US" b="1" dirty="0"/>
                <a:t>항로설계를 이용할 경우 보다</a:t>
              </a:r>
              <a:endParaRPr lang="en-US" altLang="ko-KR" b="1" dirty="0"/>
            </a:p>
            <a:p>
              <a:r>
                <a:rPr lang="ko-KR" altLang="en-US" b="1" dirty="0"/>
                <a:t>조용한 운항환경이 조성될 것입니다</a:t>
              </a:r>
              <a:r>
                <a:rPr lang="en-US" altLang="ko-KR" b="1" dirty="0"/>
                <a:t>.</a:t>
              </a:r>
            </a:p>
            <a:p>
              <a:endParaRPr lang="en-US" altLang="ko-KR" sz="1100" b="1" dirty="0"/>
            </a:p>
            <a:p>
              <a:r>
                <a:rPr lang="en-US" altLang="ko-KR" b="1" dirty="0"/>
                <a:t>UAM</a:t>
              </a:r>
              <a:r>
                <a:rPr lang="ko-KR" altLang="en-US" b="1" dirty="0"/>
                <a:t> 의 상용화와 시민 수용을 위해 우리는 노력할 것입니다</a:t>
              </a:r>
              <a:r>
                <a:rPr lang="en-US" altLang="ko-KR" b="1" dirty="0"/>
                <a:t>. 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5C53B6A-D752-3172-CEB5-A732CC65A52F}"/>
                </a:ext>
              </a:extLst>
            </p:cNvPr>
            <p:cNvSpPr txBox="1"/>
            <p:nvPr/>
          </p:nvSpPr>
          <p:spPr>
            <a:xfrm flipH="1">
              <a:off x="4285261" y="4583260"/>
              <a:ext cx="70662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b="1" dirty="0"/>
                <a:t>보다 조용한 항로설계는</a:t>
              </a:r>
              <a:r>
                <a:rPr lang="en-US" altLang="ko-KR" sz="4000" b="1" dirty="0"/>
                <a:t>..</a:t>
              </a:r>
              <a:endParaRPr lang="ko-KR" altLang="en-US" sz="4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320735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157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Appendix 1.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활용 데이터 목록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115C4B4-5C54-6741-1C31-5DCE8041FC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51753"/>
              </p:ext>
            </p:extLst>
          </p:nvPr>
        </p:nvGraphicFramePr>
        <p:xfrm>
          <a:off x="218393" y="1314892"/>
          <a:ext cx="11755213" cy="4958912"/>
        </p:xfrm>
        <a:graphic>
          <a:graphicData uri="http://schemas.openxmlformats.org/drawingml/2006/table">
            <a:tbl>
              <a:tblPr/>
              <a:tblGrid>
                <a:gridCol w="694516">
                  <a:extLst>
                    <a:ext uri="{9D8B030D-6E8A-4147-A177-3AD203B41FA5}">
                      <a16:colId xmlns:a16="http://schemas.microsoft.com/office/drawing/2014/main" val="794032855"/>
                    </a:ext>
                  </a:extLst>
                </a:gridCol>
                <a:gridCol w="3259848">
                  <a:extLst>
                    <a:ext uri="{9D8B030D-6E8A-4147-A177-3AD203B41FA5}">
                      <a16:colId xmlns:a16="http://schemas.microsoft.com/office/drawing/2014/main" val="1220940923"/>
                    </a:ext>
                  </a:extLst>
                </a:gridCol>
                <a:gridCol w="5872732">
                  <a:extLst>
                    <a:ext uri="{9D8B030D-6E8A-4147-A177-3AD203B41FA5}">
                      <a16:colId xmlns:a16="http://schemas.microsoft.com/office/drawing/2014/main" val="2462643650"/>
                    </a:ext>
                  </a:extLst>
                </a:gridCol>
                <a:gridCol w="1928117">
                  <a:extLst>
                    <a:ext uri="{9D8B030D-6E8A-4147-A177-3AD203B41FA5}">
                      <a16:colId xmlns:a16="http://schemas.microsoft.com/office/drawing/2014/main" val="202646774"/>
                    </a:ext>
                  </a:extLst>
                </a:gridCol>
              </a:tblGrid>
              <a:tr h="39712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순번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데이터 제목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데이터 내용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데이터 제공기관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3580470"/>
                  </a:ext>
                </a:extLst>
              </a:tr>
              <a:tr h="460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국토교통부</a:t>
                      </a:r>
                      <a:r>
                        <a:rPr lang="en-US" altLang="ko-KR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_</a:t>
                      </a: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정류장별 </a:t>
                      </a:r>
                      <a:r>
                        <a:rPr lang="ko-KR" altLang="en-US" sz="1100" b="1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이용량</a:t>
                      </a: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현황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선택 지역범위내의 버스정류장 </a:t>
                      </a:r>
                      <a:r>
                        <a:rPr lang="ko-KR" altLang="en-US" sz="1100" b="1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이용량</a:t>
                      </a: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현황 정보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교통카드 빅데이터 통합정보시스템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76201"/>
                  </a:ext>
                </a:extLst>
              </a:tr>
              <a:tr h="460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국토교통부</a:t>
                      </a:r>
                      <a:r>
                        <a:rPr lang="en-US" altLang="ko-KR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_</a:t>
                      </a: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대중교통 월간 통계자료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특정 월간 지하철</a:t>
                      </a:r>
                      <a:r>
                        <a:rPr lang="en-US" altLang="ko-KR" sz="1100" b="1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1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버스등의 대중교통이용현황 정보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교통카드 빅데이터 통합정보시스템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2790804"/>
                  </a:ext>
                </a:extLst>
              </a:tr>
              <a:tr h="4550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국토교통부</a:t>
                      </a:r>
                      <a:r>
                        <a:rPr lang="en-US" altLang="ko-KR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_</a:t>
                      </a: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용도별건물정보</a:t>
                      </a:r>
                      <a:r>
                        <a:rPr lang="en-US" altLang="ko-KR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반기</a:t>
                      </a:r>
                      <a:r>
                        <a:rPr lang="en-US" altLang="ko-KR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건물정보를 </a:t>
                      </a:r>
                      <a:r>
                        <a:rPr lang="en-US" altLang="ko-KR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GIS </a:t>
                      </a: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코드</a:t>
                      </a:r>
                      <a:r>
                        <a:rPr lang="en-US" altLang="ko-KR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용도 등으로 구분한 파일형식의 정보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국토교통부 </a:t>
                      </a: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V-World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7663350"/>
                  </a:ext>
                </a:extLst>
              </a:tr>
              <a:tr h="4550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용도별건물정보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건물정보를 </a:t>
                      </a:r>
                      <a:r>
                        <a:rPr lang="en-US" altLang="ko-KR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GIS </a:t>
                      </a: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코드</a:t>
                      </a:r>
                      <a:r>
                        <a:rPr lang="en-US" altLang="ko-KR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용도 등으로 구분한 파일형식의 정보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국토교통부 </a:t>
                      </a: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V-World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072752"/>
                  </a:ext>
                </a:extLst>
              </a:tr>
              <a:tr h="4550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Geocoder API 2.0 </a:t>
                      </a: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레퍼런스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입력 주소정보를 좌표정보로 반환한 정보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국토교통부 </a:t>
                      </a: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V-World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9156192"/>
                  </a:ext>
                </a:extLst>
              </a:tr>
              <a:tr h="4550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실시간 김포공항 소음측정 정보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김포공항 인근 실시간 수집되는 항공소음 정보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한국공항공사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3604664"/>
                  </a:ext>
                </a:extLst>
              </a:tr>
              <a:tr h="4550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항공기 출도착현황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김포공항에 운항하는 항공기정보</a:t>
                      </a:r>
                      <a:r>
                        <a:rPr lang="en-US" altLang="ko-KR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김포공항 항공운항정보</a:t>
                      </a:r>
                      <a:r>
                        <a:rPr lang="en-US" altLang="ko-KR" sz="11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한국공항공사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854614"/>
                  </a:ext>
                </a:extLst>
              </a:tr>
              <a:tr h="4550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김포공항</a:t>
                      </a:r>
                      <a:r>
                        <a:rPr lang="en-US" altLang="ko-KR" sz="1100" b="1" kern="100" spc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(RKSS) </a:t>
                      </a:r>
                      <a:r>
                        <a:rPr lang="ko-KR" altLang="en-US" sz="1100" b="1" kern="100" spc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항로정보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김포공항 항로 차트 및 항공운항관련 정보수록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항공정보포털</a:t>
                      </a:r>
                      <a:r>
                        <a:rPr lang="ko-KR" altLang="en-US" sz="9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900" b="1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AIM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5109624"/>
                  </a:ext>
                </a:extLst>
              </a:tr>
              <a:tr h="4550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항공기소음 측정 운영지침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rgbClr val="333333"/>
                          </a:solidFill>
                          <a:effectLst/>
                          <a:latin typeface="+mn-ea"/>
                          <a:ea typeface="+mn-ea"/>
                        </a:rPr>
                        <a:t>국내 주요 공항의 소음측정지점관련 주소정보 수록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국가법령정보센터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1265730"/>
                  </a:ext>
                </a:extLst>
              </a:tr>
              <a:tr h="45504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 err="1">
                          <a:solidFill>
                            <a:srgbClr val="1C1C1C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소음ㆍ진동관리법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100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국내 항공소음 및 주거</a:t>
                      </a:r>
                      <a:r>
                        <a:rPr lang="en-US" altLang="ko-KR" sz="1100" b="1" kern="100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100" b="1" kern="100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상업</a:t>
                      </a:r>
                      <a:r>
                        <a:rPr lang="en-US" altLang="ko-KR" sz="1100" b="1" kern="100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100" b="1" kern="100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공업지구</a:t>
                      </a:r>
                      <a:r>
                        <a:rPr lang="en-US" altLang="ko-KR" sz="1100" b="1" kern="100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1" kern="100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도로교통소음 등의 소음</a:t>
                      </a:r>
                      <a:r>
                        <a:rPr lang="en-US" altLang="ko-KR" sz="1100" b="1" kern="100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100" b="1" kern="100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ea"/>
                          <a:ea typeface="+mn-ea"/>
                        </a:rPr>
                        <a:t>진동규정 수록</a:t>
                      </a:r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국가법령정보센터</a:t>
                      </a:r>
                    </a:p>
                  </a:txBody>
                  <a:tcPr marL="54219" marR="54219" marT="14990" marB="1499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18764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3789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15769" y="69390"/>
            <a:ext cx="9907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Appendix 2.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주거지</a:t>
            </a:r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상업지 수집 데이터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EB6965-C8CE-5008-7111-BB2576FE83BE}"/>
              </a:ext>
            </a:extLst>
          </p:cNvPr>
          <p:cNvSpPr txBox="1"/>
          <p:nvPr/>
        </p:nvSpPr>
        <p:spPr>
          <a:xfrm>
            <a:off x="531481" y="1354351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수집 데이터 샘플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3A5B81-8AC7-57EE-DDCC-442CD4B8FA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8" t="7233" r="69473" b="7907"/>
          <a:stretch/>
        </p:blipFill>
        <p:spPr>
          <a:xfrm>
            <a:off x="874381" y="2029137"/>
            <a:ext cx="3979270" cy="3908003"/>
          </a:xfrm>
          <a:prstGeom prst="rect">
            <a:avLst/>
          </a:prstGeom>
        </p:spPr>
      </p:pic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38C2BB3C-EA03-3243-A0F4-C278E281AF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740831"/>
              </p:ext>
            </p:extLst>
          </p:nvPr>
        </p:nvGraphicFramePr>
        <p:xfrm>
          <a:off x="5531645" y="1569482"/>
          <a:ext cx="6192000" cy="4680000"/>
        </p:xfrm>
        <a:graphic>
          <a:graphicData uri="http://schemas.openxmlformats.org/drawingml/2006/table">
            <a:tbl>
              <a:tblPr/>
              <a:tblGrid>
                <a:gridCol w="1849249">
                  <a:extLst>
                    <a:ext uri="{9D8B030D-6E8A-4147-A177-3AD203B41FA5}">
                      <a16:colId xmlns:a16="http://schemas.microsoft.com/office/drawing/2014/main" val="346798731"/>
                    </a:ext>
                  </a:extLst>
                </a:gridCol>
                <a:gridCol w="620393">
                  <a:extLst>
                    <a:ext uri="{9D8B030D-6E8A-4147-A177-3AD203B41FA5}">
                      <a16:colId xmlns:a16="http://schemas.microsoft.com/office/drawing/2014/main" val="3919022300"/>
                    </a:ext>
                  </a:extLst>
                </a:gridCol>
                <a:gridCol w="620393">
                  <a:extLst>
                    <a:ext uri="{9D8B030D-6E8A-4147-A177-3AD203B41FA5}">
                      <a16:colId xmlns:a16="http://schemas.microsoft.com/office/drawing/2014/main" val="1482675599"/>
                    </a:ext>
                  </a:extLst>
                </a:gridCol>
                <a:gridCol w="620393">
                  <a:extLst>
                    <a:ext uri="{9D8B030D-6E8A-4147-A177-3AD203B41FA5}">
                      <a16:colId xmlns:a16="http://schemas.microsoft.com/office/drawing/2014/main" val="290421638"/>
                    </a:ext>
                  </a:extLst>
                </a:gridCol>
                <a:gridCol w="620393">
                  <a:extLst>
                    <a:ext uri="{9D8B030D-6E8A-4147-A177-3AD203B41FA5}">
                      <a16:colId xmlns:a16="http://schemas.microsoft.com/office/drawing/2014/main" val="915238297"/>
                    </a:ext>
                  </a:extLst>
                </a:gridCol>
                <a:gridCol w="620393">
                  <a:extLst>
                    <a:ext uri="{9D8B030D-6E8A-4147-A177-3AD203B41FA5}">
                      <a16:colId xmlns:a16="http://schemas.microsoft.com/office/drawing/2014/main" val="3702302931"/>
                    </a:ext>
                  </a:extLst>
                </a:gridCol>
                <a:gridCol w="620393">
                  <a:extLst>
                    <a:ext uri="{9D8B030D-6E8A-4147-A177-3AD203B41FA5}">
                      <a16:colId xmlns:a16="http://schemas.microsoft.com/office/drawing/2014/main" val="2542973573"/>
                    </a:ext>
                  </a:extLst>
                </a:gridCol>
                <a:gridCol w="620393">
                  <a:extLst>
                    <a:ext uri="{9D8B030D-6E8A-4147-A177-3AD203B41FA5}">
                      <a16:colId xmlns:a16="http://schemas.microsoft.com/office/drawing/2014/main" val="460979679"/>
                    </a:ext>
                  </a:extLst>
                </a:gridCol>
              </a:tblGrid>
              <a:tr h="35915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법정동명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특수지구분코드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특수지구분명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지번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건물식별번호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집합건물구분코드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건물용도분류명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건물높이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91162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청파동</a:t>
                      </a:r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Apr-63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6777178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서계동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235-23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101896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용문동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38-152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10002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092783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후암동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254-77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10003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7.95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9069806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용문동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1-57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10004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7.7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574927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이태원동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132-1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10005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상업용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3103652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후암동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404-15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10006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7.1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0448252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후암동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103-17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10007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상업용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5663507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한강로</a:t>
                      </a:r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40-707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10008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상업용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266058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후암동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44-34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10010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8958595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보광동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265-506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10012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6.7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23973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원효로</a:t>
                      </a:r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#######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10013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상업용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1563195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보광동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265-682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10015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8767620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보광동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265-110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10016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759427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후암동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410-6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10017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150551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후암동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Jan-58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1E+08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12.47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7462255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한남동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745-4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1E+08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8.79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31466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이태원동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#######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1E+08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상업용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8.8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9405410"/>
                  </a:ext>
                </a:extLst>
              </a:tr>
              <a:tr h="22741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 용산구 후암동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일반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406-46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1E+08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주거용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3.5</a:t>
                      </a:r>
                    </a:p>
                  </a:txBody>
                  <a:tcPr marL="5784" marR="5784" marT="5784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26676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10592B6-6D59-E5BE-6A66-12C0F366F34D}"/>
              </a:ext>
            </a:extLst>
          </p:cNvPr>
          <p:cNvSpPr txBox="1"/>
          <p:nvPr/>
        </p:nvSpPr>
        <p:spPr>
          <a:xfrm>
            <a:off x="405831" y="6367406"/>
            <a:ext cx="949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+mn-ea"/>
              </a:rPr>
              <a:t>오른쪽과 같은 지적정보를 수집하여 </a:t>
            </a:r>
            <a:r>
              <a:rPr lang="en-US" altLang="ko-KR" b="1" i="0" dirty="0">
                <a:solidFill>
                  <a:srgbClr val="333333"/>
                </a:solidFill>
                <a:effectLst/>
                <a:highlight>
                  <a:srgbClr val="FBFBFB"/>
                </a:highlight>
                <a:latin typeface="+mn-ea"/>
              </a:rPr>
              <a:t>QGIS </a:t>
            </a:r>
            <a:r>
              <a:rPr lang="ko-KR" altLang="en-US" b="1" i="0" dirty="0">
                <a:solidFill>
                  <a:srgbClr val="333333"/>
                </a:solidFill>
                <a:effectLst/>
                <a:highlight>
                  <a:srgbClr val="FBFBFB"/>
                </a:highlight>
                <a:latin typeface="+mn-ea"/>
              </a:rPr>
              <a:t>를</a:t>
            </a:r>
            <a:r>
              <a:rPr lang="en-US" altLang="ko-KR" b="1" i="0" dirty="0">
                <a:solidFill>
                  <a:srgbClr val="333333"/>
                </a:solidFill>
                <a:effectLst/>
                <a:highlight>
                  <a:srgbClr val="FBFBFB"/>
                </a:highlight>
                <a:latin typeface="+mn-ea"/>
              </a:rPr>
              <a:t> </a:t>
            </a:r>
            <a:r>
              <a:rPr lang="ko-KR" altLang="en-US" b="1" dirty="0">
                <a:solidFill>
                  <a:srgbClr val="333333"/>
                </a:solidFill>
                <a:highlight>
                  <a:srgbClr val="FBFBFB"/>
                </a:highlight>
                <a:latin typeface="+mn-ea"/>
              </a:rPr>
              <a:t>활용</a:t>
            </a:r>
            <a:r>
              <a:rPr lang="en-US" altLang="ko-KR" b="1" dirty="0">
                <a:solidFill>
                  <a:srgbClr val="333333"/>
                </a:solidFill>
                <a:highlight>
                  <a:srgbClr val="FBFBFB"/>
                </a:highlight>
                <a:latin typeface="+mn-ea"/>
              </a:rPr>
              <a:t>, </a:t>
            </a:r>
            <a:r>
              <a:rPr lang="ko-KR" altLang="en-US" b="1" dirty="0">
                <a:solidFill>
                  <a:srgbClr val="333333"/>
                </a:solidFill>
                <a:highlight>
                  <a:srgbClr val="FBFBFB"/>
                </a:highlight>
                <a:latin typeface="+mn-ea"/>
              </a:rPr>
              <a:t>왼쪽과 유사한 지도정보를 획득하였다</a:t>
            </a:r>
            <a:r>
              <a:rPr lang="en-US" altLang="ko-KR" b="1" dirty="0">
                <a:solidFill>
                  <a:srgbClr val="333333"/>
                </a:solidFill>
                <a:highlight>
                  <a:srgbClr val="FBFBFB"/>
                </a:highlight>
                <a:latin typeface="+mn-ea"/>
              </a:rPr>
              <a:t>.</a:t>
            </a:r>
            <a:endParaRPr lang="ko-KR" alt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567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15769" y="69390"/>
            <a:ext cx="95740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Appendix 3.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실제 항공소음 수집데이터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882AE-4007-62C0-8244-BC8863485D84}"/>
              </a:ext>
            </a:extLst>
          </p:cNvPr>
          <p:cNvSpPr txBox="1"/>
          <p:nvPr/>
        </p:nvSpPr>
        <p:spPr>
          <a:xfrm>
            <a:off x="405831" y="1443038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수집 데이터 샘플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1F1F3F1-1339-C08F-D01A-ADFEB8AFEE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627322"/>
              </p:ext>
            </p:extLst>
          </p:nvPr>
        </p:nvGraphicFramePr>
        <p:xfrm>
          <a:off x="511174" y="2114178"/>
          <a:ext cx="8640001" cy="4320000"/>
        </p:xfrm>
        <a:graphic>
          <a:graphicData uri="http://schemas.openxmlformats.org/drawingml/2006/table">
            <a:tbl>
              <a:tblPr/>
              <a:tblGrid>
                <a:gridCol w="1502613">
                  <a:extLst>
                    <a:ext uri="{9D8B030D-6E8A-4147-A177-3AD203B41FA5}">
                      <a16:colId xmlns:a16="http://schemas.microsoft.com/office/drawing/2014/main" val="1632216167"/>
                    </a:ext>
                  </a:extLst>
                </a:gridCol>
                <a:gridCol w="1502613">
                  <a:extLst>
                    <a:ext uri="{9D8B030D-6E8A-4147-A177-3AD203B41FA5}">
                      <a16:colId xmlns:a16="http://schemas.microsoft.com/office/drawing/2014/main" val="3710194548"/>
                    </a:ext>
                  </a:extLst>
                </a:gridCol>
                <a:gridCol w="2629549">
                  <a:extLst>
                    <a:ext uri="{9D8B030D-6E8A-4147-A177-3AD203B41FA5}">
                      <a16:colId xmlns:a16="http://schemas.microsoft.com/office/drawing/2014/main" val="3851802849"/>
                    </a:ext>
                  </a:extLst>
                </a:gridCol>
                <a:gridCol w="1502613">
                  <a:extLst>
                    <a:ext uri="{9D8B030D-6E8A-4147-A177-3AD203B41FA5}">
                      <a16:colId xmlns:a16="http://schemas.microsoft.com/office/drawing/2014/main" val="66066415"/>
                    </a:ext>
                  </a:extLst>
                </a:gridCol>
                <a:gridCol w="1502613">
                  <a:extLst>
                    <a:ext uri="{9D8B030D-6E8A-4147-A177-3AD203B41FA5}">
                      <a16:colId xmlns:a16="http://schemas.microsoft.com/office/drawing/2014/main" val="185066878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ARP_SE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NMS_NM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NMT_DT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NMT_LVL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NMT_NO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76381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GMP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이화마을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1326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56.98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75171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GMP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길훈아파트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1326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51.33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919514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GMP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소준마을</a:t>
                      </a:r>
                      <a:endParaRPr lang="ko-KR" alt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1326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59.67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991326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GMP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신남초교</a:t>
                      </a:r>
                      <a:endParaRPr lang="ko-KR" alt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1326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53.17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102126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GMP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김포공고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1326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70.55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4804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GMP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SK</a:t>
                      </a:r>
                      <a:r>
                        <a:rPr lang="ko-KR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허브수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1326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57.92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2547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GMP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한양빌딩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1326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58.71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97993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GMP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신촌마을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1326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44.58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886747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GMP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고강아파트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1326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50.78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0076" marR="10076" marT="1007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202715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1909543-7980-304A-8715-63D68F054D4B}"/>
              </a:ext>
            </a:extLst>
          </p:cNvPr>
          <p:cNvSpPr txBox="1"/>
          <p:nvPr/>
        </p:nvSpPr>
        <p:spPr>
          <a:xfrm>
            <a:off x="9458324" y="2820869"/>
            <a:ext cx="2566728" cy="27741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 dirty="0"/>
              <a:t>ARP_SE: </a:t>
            </a:r>
            <a:r>
              <a:rPr lang="ko-KR" altLang="en-US" b="1" dirty="0"/>
              <a:t>측정공항</a:t>
            </a:r>
            <a:endParaRPr lang="en-US" altLang="ko-KR" b="1" dirty="0"/>
          </a:p>
          <a:p>
            <a:pPr>
              <a:lnSpc>
                <a:spcPct val="200000"/>
              </a:lnSpc>
            </a:pPr>
            <a:r>
              <a:rPr lang="en-US" altLang="ko-KR" b="1" dirty="0"/>
              <a:t>NMS_NM: </a:t>
            </a:r>
            <a:r>
              <a:rPr lang="ko-KR" altLang="en-US" b="1" dirty="0"/>
              <a:t>측정지점</a:t>
            </a:r>
            <a:endParaRPr lang="en-US" altLang="ko-KR" b="1" dirty="0"/>
          </a:p>
          <a:p>
            <a:pPr>
              <a:lnSpc>
                <a:spcPct val="200000"/>
              </a:lnSpc>
            </a:pPr>
            <a:r>
              <a:rPr lang="en-US" altLang="ko-KR" b="1" dirty="0"/>
              <a:t>NMT_DT: </a:t>
            </a:r>
            <a:r>
              <a:rPr lang="ko-KR" altLang="en-US" b="1" dirty="0"/>
              <a:t>측정시각</a:t>
            </a:r>
            <a:endParaRPr lang="en-US" altLang="ko-KR" b="1" dirty="0"/>
          </a:p>
          <a:p>
            <a:pPr>
              <a:lnSpc>
                <a:spcPct val="200000"/>
              </a:lnSpc>
            </a:pPr>
            <a:r>
              <a:rPr lang="en-US" altLang="ko-KR" b="1" dirty="0"/>
              <a:t>NMT_LVL: </a:t>
            </a:r>
            <a:r>
              <a:rPr lang="ko-KR" altLang="en-US" b="1" dirty="0"/>
              <a:t>측정소음</a:t>
            </a:r>
            <a:endParaRPr lang="en-US" altLang="ko-KR" b="1" dirty="0"/>
          </a:p>
          <a:p>
            <a:pPr>
              <a:lnSpc>
                <a:spcPct val="200000"/>
              </a:lnSpc>
            </a:pPr>
            <a:r>
              <a:rPr lang="en-US" altLang="ko-KR" b="1" dirty="0"/>
              <a:t>NMT_NO: </a:t>
            </a:r>
            <a:r>
              <a:rPr lang="ko-KR" altLang="en-US" b="1" dirty="0"/>
              <a:t>측정기 번호</a:t>
            </a:r>
          </a:p>
        </p:txBody>
      </p:sp>
    </p:spTree>
    <p:extLst>
      <p:ext uri="{BB962C8B-B14F-4D97-AF65-F5344CB8AC3E}">
        <p14:creationId xmlns:p14="http://schemas.microsoft.com/office/powerpoint/2010/main" val="778538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80327" y="83566"/>
            <a:ext cx="120124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Appendix 4.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수집데이터 기반 항공소음 예측모델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A2E18D6-6821-7F55-F6D7-6D6C8D65E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11" y="1612772"/>
            <a:ext cx="5534203" cy="3600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9202098-4934-E14D-AC0F-5CC3A9BD0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477" y="1612772"/>
            <a:ext cx="6035205" cy="360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5B68FE-96DA-9B2B-8668-BDA04C2D1FB7}"/>
              </a:ext>
            </a:extLst>
          </p:cNvPr>
          <p:cNvSpPr txBox="1"/>
          <p:nvPr/>
        </p:nvSpPr>
        <p:spPr>
          <a:xfrm>
            <a:off x="1993100" y="5212772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다항 회귀분석 결과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C66C76-3176-67D3-C067-E72D01A0185D}"/>
              </a:ext>
            </a:extLst>
          </p:cNvPr>
          <p:cNvSpPr txBox="1"/>
          <p:nvPr/>
        </p:nvSpPr>
        <p:spPr>
          <a:xfrm>
            <a:off x="7527303" y="5212772"/>
            <a:ext cx="329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다항 회귀분석 기반 예측 결과</a:t>
            </a:r>
          </a:p>
        </p:txBody>
      </p:sp>
    </p:spTree>
    <p:extLst>
      <p:ext uri="{BB962C8B-B14F-4D97-AF65-F5344CB8AC3E}">
        <p14:creationId xmlns:p14="http://schemas.microsoft.com/office/powerpoint/2010/main" val="573060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목차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1</a:t>
              </a:r>
              <a:endPara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FB37B78-0E81-819F-C855-5889B6E35F98}"/>
              </a:ext>
            </a:extLst>
          </p:cNvPr>
          <p:cNvGrpSpPr/>
          <p:nvPr/>
        </p:nvGrpSpPr>
        <p:grpSpPr>
          <a:xfrm>
            <a:off x="903170" y="1642275"/>
            <a:ext cx="9573348" cy="4149182"/>
            <a:chOff x="1096946" y="1424899"/>
            <a:chExt cx="9573348" cy="414918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2D8A539-CEDA-98BA-4C95-B6AE2AE1DA4A}"/>
                </a:ext>
              </a:extLst>
            </p:cNvPr>
            <p:cNvSpPr txBox="1"/>
            <p:nvPr/>
          </p:nvSpPr>
          <p:spPr>
            <a:xfrm flipH="1">
              <a:off x="1096947" y="1424899"/>
              <a:ext cx="8558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I. UAM</a:t>
              </a:r>
              <a:r>
                <a:rPr lang="ko-KR" altLang="en-US" sz="36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동향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45F7EA4-7D59-358F-F75F-4955641DA4FA}"/>
                </a:ext>
              </a:extLst>
            </p:cNvPr>
            <p:cNvSpPr txBox="1"/>
            <p:nvPr/>
          </p:nvSpPr>
          <p:spPr>
            <a:xfrm flipH="1">
              <a:off x="1096947" y="2305584"/>
              <a:ext cx="8558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II. </a:t>
              </a:r>
              <a:r>
                <a:rPr lang="ko-KR" altLang="en-US" sz="36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문제인식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9C7E77B-D904-79A8-B858-D03C45192AC8}"/>
                </a:ext>
              </a:extLst>
            </p:cNvPr>
            <p:cNvSpPr txBox="1"/>
            <p:nvPr/>
          </p:nvSpPr>
          <p:spPr>
            <a:xfrm flipH="1">
              <a:off x="1096947" y="3166380"/>
              <a:ext cx="8558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III. </a:t>
              </a:r>
              <a:r>
                <a:rPr lang="ko-KR" altLang="en-US" sz="36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모델수립과 분석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8F42EC8-6341-09E6-45AC-8955DCF000AF}"/>
                </a:ext>
              </a:extLst>
            </p:cNvPr>
            <p:cNvSpPr txBox="1"/>
            <p:nvPr/>
          </p:nvSpPr>
          <p:spPr>
            <a:xfrm flipH="1">
              <a:off x="1096947" y="4047065"/>
              <a:ext cx="95733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IV. </a:t>
              </a:r>
              <a:r>
                <a:rPr lang="ko-KR" altLang="en-US" sz="36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분석 결과와 활용방안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A4E5149-CA89-436F-29D4-C387833F61B1}"/>
                </a:ext>
              </a:extLst>
            </p:cNvPr>
            <p:cNvSpPr txBox="1"/>
            <p:nvPr/>
          </p:nvSpPr>
          <p:spPr>
            <a:xfrm flipH="1">
              <a:off x="1096946" y="4927750"/>
              <a:ext cx="8558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V. Team UAIN</a:t>
              </a:r>
              <a:endPara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75449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15769" y="69390"/>
            <a:ext cx="119911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Appendix 5.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기술기준 기반 항공소음 예측모델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66E94F8-AE34-96E1-23D8-CE5949A77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321" y="1482718"/>
            <a:ext cx="9267366" cy="45966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BB0A31-0AEC-CBBB-3F80-6CE2F5C782E3}"/>
              </a:ext>
            </a:extLst>
          </p:cNvPr>
          <p:cNvSpPr txBox="1"/>
          <p:nvPr/>
        </p:nvSpPr>
        <p:spPr>
          <a:xfrm>
            <a:off x="4493412" y="6177178"/>
            <a:ext cx="2874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Log-Scale  </a:t>
            </a:r>
            <a:r>
              <a:rPr lang="ko-KR" altLang="en-US" b="1" dirty="0"/>
              <a:t>회귀분석 결과</a:t>
            </a:r>
          </a:p>
        </p:txBody>
      </p:sp>
    </p:spTree>
    <p:extLst>
      <p:ext uri="{BB962C8B-B14F-4D97-AF65-F5344CB8AC3E}">
        <p14:creationId xmlns:p14="http://schemas.microsoft.com/office/powerpoint/2010/main" val="22070316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15769" y="69390"/>
            <a:ext cx="118068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Appendix 6.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통합모델 및 거리에 따른 소음예측 값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84A2026-A2C3-CE64-42BA-387A8B7255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71" y="1537576"/>
            <a:ext cx="6721204" cy="429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6426EDA8-C95E-4A89-EE9C-37CC147E7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159820"/>
              </p:ext>
            </p:extLst>
          </p:nvPr>
        </p:nvGraphicFramePr>
        <p:xfrm>
          <a:off x="7998243" y="1244879"/>
          <a:ext cx="3096000" cy="5399996"/>
        </p:xfrm>
        <a:graphic>
          <a:graphicData uri="http://schemas.openxmlformats.org/drawingml/2006/table">
            <a:tbl>
              <a:tblPr/>
              <a:tblGrid>
                <a:gridCol w="1548000">
                  <a:extLst>
                    <a:ext uri="{9D8B030D-6E8A-4147-A177-3AD203B41FA5}">
                      <a16:colId xmlns:a16="http://schemas.microsoft.com/office/drawing/2014/main" val="4020355736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val="1913475525"/>
                    </a:ext>
                  </a:extLst>
                </a:gridCol>
              </a:tblGrid>
              <a:tr h="43918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거리</a:t>
                      </a:r>
                      <a:endParaRPr lang="en-US" sz="1200" b="1" dirty="0">
                        <a:effectLst/>
                        <a:latin typeface="Malgun Gothic" panose="020B0503020000020004" pitchFamily="50" charset="-127"/>
                        <a:ea typeface="Malgun Gothic" panose="020B0503020000020004" pitchFamily="50" charset="-127"/>
                      </a:endParaRP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통합모델의 예측 소음</a:t>
                      </a:r>
                      <a:endParaRPr lang="en-US" sz="1200" b="1" dirty="0">
                        <a:effectLst/>
                        <a:latin typeface="Malgun Gothic" panose="020B0503020000020004" pitchFamily="50" charset="-127"/>
                        <a:ea typeface="Malgun Gothic" panose="020B0503020000020004" pitchFamily="50" charset="-127"/>
                      </a:endParaRP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331545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70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477532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76.74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225489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100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72.48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0846239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150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70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3926550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200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68.25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435317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250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66.89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2043658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300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65.78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4385117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350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64.85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2460647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400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64.04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091411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450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63.33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4370487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500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62.7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189632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550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62.13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4433816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61.6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2972506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61.12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12815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700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60.68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345721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750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60.26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778391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800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59.88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7419212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850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59.51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731085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900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59.17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9325237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950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58.84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044316"/>
                  </a:ext>
                </a:extLst>
              </a:tr>
              <a:tr h="2362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1000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 dirty="0"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58.53</a:t>
                      </a:r>
                    </a:p>
                  </a:txBody>
                  <a:tcPr marL="7370" marR="737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980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39850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82694" y="130945"/>
            <a:ext cx="12026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Appendix 7. 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주거지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상업지비율에 따른 소음 민감도 가중치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9B49CE-1F48-C464-5B41-85DECFF23DA1}"/>
              </a:ext>
            </a:extLst>
          </p:cNvPr>
          <p:cNvSpPr txBox="1"/>
          <p:nvPr/>
        </p:nvSpPr>
        <p:spPr>
          <a:xfrm>
            <a:off x="247095" y="1323574"/>
            <a:ext cx="70743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소음영향분석 중간 분석단계</a:t>
            </a:r>
            <a:r>
              <a:rPr lang="en-US" altLang="ko-KR" sz="2000" b="1" dirty="0"/>
              <a:t>-</a:t>
            </a:r>
            <a:r>
              <a:rPr lang="ko-KR" altLang="en-US" sz="2000" b="1" dirty="0"/>
              <a:t>지구별 가중치 할당 결과샘플 </a:t>
            </a:r>
            <a:r>
              <a:rPr lang="en-US" altLang="ko-KR" sz="2000" b="1" dirty="0"/>
              <a:t> </a:t>
            </a:r>
            <a:endParaRPr lang="ko-KR" altLang="en-US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2B0983-9D8C-2EF5-31E4-A20661BE9E11}"/>
              </a:ext>
            </a:extLst>
          </p:cNvPr>
          <p:cNvSpPr txBox="1"/>
          <p:nvPr/>
        </p:nvSpPr>
        <p:spPr>
          <a:xfrm>
            <a:off x="539988" y="1874475"/>
            <a:ext cx="18197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서울역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남북 항로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6B2244-5E42-BE10-8C67-FEEE9C801618}"/>
              </a:ext>
            </a:extLst>
          </p:cNvPr>
          <p:cNvSpPr txBox="1"/>
          <p:nvPr/>
        </p:nvSpPr>
        <p:spPr>
          <a:xfrm>
            <a:off x="8465026" y="3236119"/>
            <a:ext cx="3831498" cy="2260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항로가 설정된 중심 선이 속한 칸</a:t>
            </a:r>
            <a:r>
              <a:rPr lang="en-US" altLang="ko-KR" sz="1600" b="1" dirty="0"/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항로 중심 좌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우 각 </a:t>
            </a:r>
            <a:r>
              <a:rPr lang="en-US" altLang="ko-KR" sz="1600" b="1" dirty="0"/>
              <a:t>6</a:t>
            </a:r>
            <a:r>
              <a:rPr lang="ko-KR" altLang="en-US" sz="1600" b="1" dirty="0"/>
              <a:t>칸에 대하여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소음영향 분석 방법의 </a:t>
            </a:r>
            <a:r>
              <a:rPr lang="en-US" altLang="ko-KR" sz="1600" b="1" dirty="0"/>
              <a:t>5) </a:t>
            </a:r>
            <a:r>
              <a:rPr lang="ko-KR" altLang="en-US" sz="1600" b="1" dirty="0"/>
              <a:t>에 해당하는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공식을 사용하여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소음을 곱하지는 않음</a:t>
            </a:r>
            <a:r>
              <a:rPr lang="en-US" altLang="ko-KR" sz="1600" b="1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해당항로의 지구별 가중치를 모두 표시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endParaRPr lang="ko-KR" altLang="en-US" sz="1600" b="1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17BA9C27-D3B0-F0ED-CC9F-26CD484B26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466560"/>
              </p:ext>
            </p:extLst>
          </p:nvPr>
        </p:nvGraphicFramePr>
        <p:xfrm>
          <a:off x="653026" y="2363820"/>
          <a:ext cx="7812000" cy="42120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2000">
                  <a:extLst>
                    <a:ext uri="{9D8B030D-6E8A-4147-A177-3AD203B41FA5}">
                      <a16:colId xmlns:a16="http://schemas.microsoft.com/office/drawing/2014/main" val="2966802837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3759582783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2707323399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3076156372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3655630300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920277971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3839299441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4001702392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2267367435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3934630891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1250447935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3893987705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2453098485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666262943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3762564746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3995391973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1048371177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1535975066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1595403219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467431624"/>
                    </a:ext>
                  </a:extLst>
                </a:gridCol>
                <a:gridCol w="372000">
                  <a:extLst>
                    <a:ext uri="{9D8B030D-6E8A-4147-A177-3AD203B41FA5}">
                      <a16:colId xmlns:a16="http://schemas.microsoft.com/office/drawing/2014/main" val="1775694965"/>
                    </a:ext>
                  </a:extLst>
                </a:gridCol>
              </a:tblGrid>
              <a:tr h="160168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900" b="1" u="none" strike="noStrike" dirty="0">
                          <a:effectLst/>
                        </a:rPr>
                        <a:t>　</a:t>
                      </a:r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 dirty="0">
                          <a:effectLst/>
                        </a:rPr>
                        <a:t>7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>
                          <a:effectLst/>
                        </a:rPr>
                        <a:t>18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ko-KR" sz="900" b="1" u="none" strike="noStrike" dirty="0">
                          <a:effectLst/>
                        </a:rPr>
                        <a:t>19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175206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0.222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0.263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0.154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0.119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0.124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0863174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1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0.247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0.099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0.209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0.066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0.138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0.098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0.441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0.221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0.571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0.398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0.524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0.567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874786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0.078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0.088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0.061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0.096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0.260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0.289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0.445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0.484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0.365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0.403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0.256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0.465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732819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3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0.149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0.017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0.058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0.137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0.181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0.113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0.360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0.558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0.358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0.436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0.626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0.309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4862726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0.150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0.035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0.180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0.083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0.050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0.039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0.355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0.117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0.353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0.456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0.411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0.396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0.247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3485773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0.006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0.021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0.033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0.085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0.121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0.343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0.013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0.226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0.369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0.291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0.132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0.145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021216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6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0.009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0.087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0.064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0.098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0.062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0.100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0.018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0.218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0.122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0.106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0.055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1678882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0.027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0.384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0.238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0.082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0.188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0.087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0.139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0.198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0.176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0.165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0.065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175813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0.240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0.026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0.099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0.050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0.033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0.173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0.397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0.294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0.168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0.112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9524477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9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0.035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0.095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0.087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0.164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0.082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0.033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0.218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0.147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0.207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0.131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0.128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8498224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10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0.619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0.251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0.101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0.376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0.182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0.171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0.102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0.355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0.324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69943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11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0.050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0.404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0.203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0.122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0.214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0.086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0.066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0.289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0.529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0.513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0.527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136203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12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0.395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0.902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0.626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0.053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0.057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0.061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0.074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0.210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0.226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0.226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0.433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3843194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13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0.705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0.690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0.599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0.038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0.015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0.074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0.062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0.017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0.257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0.032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0.275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0.426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41946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14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0.250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0.366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0.588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0.076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0.227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0.213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0.199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0.123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0.164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0.264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0.266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825681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15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0.311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0.593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0.021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0.054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0.049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0.076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0.091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0.296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0.438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0.482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770005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16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0.113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0.786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0.205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0.118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0.058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0.017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0.057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0.298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0.239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0.149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0.134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0.343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0.052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3620770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17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0.062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0.729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0.411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0.247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0.078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0.001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0.110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0.062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0.480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0.230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0.210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0.207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0.105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4126975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18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0.294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0.287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0.786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0.137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0.254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0.089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0.474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0.468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0.563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0.593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0.469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0.378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946248"/>
                  </a:ext>
                </a:extLst>
              </a:tr>
              <a:tr h="20259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19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0.197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0.140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0.877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0.542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0.585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0.059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0.004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0.068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0.153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0.564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0.480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>
                          <a:effectLst/>
                        </a:rPr>
                        <a:t>0.424 </a:t>
                      </a:r>
                      <a:endParaRPr lang="en-US" altLang="ko-KR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0.248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u="none" strike="noStrike" dirty="0">
                          <a:effectLst/>
                        </a:rPr>
                        <a:t>0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4815" marR="4815" marT="481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0013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9841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15769" y="69390"/>
            <a:ext cx="116296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Appendix 8.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항로주변 소음 예측 값 대입 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7FDCC1-DEBF-23BF-46DD-0F2EC9C41693}"/>
              </a:ext>
            </a:extLst>
          </p:cNvPr>
          <p:cNvSpPr txBox="1"/>
          <p:nvPr/>
        </p:nvSpPr>
        <p:spPr>
          <a:xfrm>
            <a:off x="247095" y="1323574"/>
            <a:ext cx="81163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소음영향분석 중간 분석단계</a:t>
            </a:r>
            <a:r>
              <a:rPr lang="en-US" altLang="ko-KR" sz="2000" b="1" dirty="0"/>
              <a:t>- </a:t>
            </a:r>
            <a:r>
              <a:rPr lang="ko-KR" altLang="en-US" sz="2000" b="1" dirty="0" err="1"/>
              <a:t>항로별</a:t>
            </a:r>
            <a:r>
              <a:rPr lang="ko-KR" altLang="en-US" sz="2000" b="1" dirty="0"/>
              <a:t> 소음 영역 지정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대입</a:t>
            </a:r>
            <a:r>
              <a:rPr lang="en-US" altLang="ko-KR" sz="2000" b="1" dirty="0"/>
              <a:t>) </a:t>
            </a:r>
            <a:r>
              <a:rPr lang="ko-KR" altLang="en-US" sz="2000" b="1" dirty="0"/>
              <a:t>결과 샘플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677D4785-020B-5B89-C750-655A6BEEDF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689063"/>
              </p:ext>
            </p:extLst>
          </p:nvPr>
        </p:nvGraphicFramePr>
        <p:xfrm>
          <a:off x="697462" y="2298754"/>
          <a:ext cx="7767564" cy="4227992"/>
        </p:xfrm>
        <a:graphic>
          <a:graphicData uri="http://schemas.openxmlformats.org/drawingml/2006/table">
            <a:tbl>
              <a:tblPr/>
              <a:tblGrid>
                <a:gridCol w="369884">
                  <a:extLst>
                    <a:ext uri="{9D8B030D-6E8A-4147-A177-3AD203B41FA5}">
                      <a16:colId xmlns:a16="http://schemas.microsoft.com/office/drawing/2014/main" val="3250450685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3995309129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2223372620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3114081094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1684342034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2639447460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2403685410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2176935555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2674739521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2654681031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1763665736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2411764890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3161338787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1175262549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344356155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2775967588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2073510049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3572087469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3417939333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1651101449"/>
                    </a:ext>
                  </a:extLst>
                </a:gridCol>
                <a:gridCol w="369884">
                  <a:extLst>
                    <a:ext uri="{9D8B030D-6E8A-4147-A177-3AD203B41FA5}">
                      <a16:colId xmlns:a16="http://schemas.microsoft.com/office/drawing/2014/main" val="1857624561"/>
                    </a:ext>
                  </a:extLst>
                </a:gridCol>
              </a:tblGrid>
              <a:tr h="198360">
                <a:tc>
                  <a:txBody>
                    <a:bodyPr/>
                    <a:lstStyle/>
                    <a:p>
                      <a:pPr algn="ctr" rtl="0" fontAlgn="b"/>
                      <a:endParaRPr lang="ko-KR" altLang="en-US" sz="900" b="1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13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16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19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3440103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382155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345091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675514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8449301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642258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7042911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833586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3394490"/>
                  </a:ext>
                </a:extLst>
              </a:tr>
              <a:tr h="260792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305528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672220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4919744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8998405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5990281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13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994511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2442914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15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596738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16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34867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807505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18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467602"/>
                  </a:ext>
                </a:extLst>
              </a:tr>
              <a:tr h="19836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19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76.74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72.48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70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68.25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66.89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65.78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900" b="1" dirty="0">
                          <a:effectLst/>
                          <a:latin typeface="+mn-ea"/>
                          <a:ea typeface="+mn-ea"/>
                        </a:rPr>
                        <a:t>0</a:t>
                      </a:r>
                    </a:p>
                  </a:txBody>
                  <a:tcPr marL="8122" marR="8122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04864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2A13410-EEB5-0E2D-1359-3D69C64C1106}"/>
              </a:ext>
            </a:extLst>
          </p:cNvPr>
          <p:cNvSpPr txBox="1"/>
          <p:nvPr/>
        </p:nvSpPr>
        <p:spPr>
          <a:xfrm>
            <a:off x="539988" y="1874475"/>
            <a:ext cx="18197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서울역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남북 항로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B5D221-0086-7542-9CBB-A7C7D8159D1E}"/>
              </a:ext>
            </a:extLst>
          </p:cNvPr>
          <p:cNvSpPr txBox="1"/>
          <p:nvPr/>
        </p:nvSpPr>
        <p:spPr>
          <a:xfrm>
            <a:off x="8525612" y="3236119"/>
            <a:ext cx="3666388" cy="15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항로가 설정된 중심 선이 속한 칸</a:t>
            </a:r>
            <a:r>
              <a:rPr lang="en-US" altLang="ko-KR" sz="1600" b="1" dirty="0"/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항로 중심 좌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우 각 </a:t>
            </a:r>
            <a:r>
              <a:rPr lang="en-US" altLang="ko-KR" sz="1600" b="1" dirty="0"/>
              <a:t>6</a:t>
            </a:r>
            <a:r>
              <a:rPr lang="ko-KR" altLang="en-US" sz="1600" b="1" dirty="0"/>
              <a:t>칸에 대하여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‘</a:t>
            </a:r>
            <a:r>
              <a:rPr lang="ko-KR" altLang="en-US" sz="16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통합모델의 예측 소음</a:t>
            </a:r>
            <a:r>
              <a:rPr lang="en-US" altLang="ko-KR" sz="16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’</a:t>
            </a:r>
            <a:r>
              <a:rPr lang="ko-KR" altLang="en-US" sz="16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의 </a:t>
            </a:r>
            <a:r>
              <a:rPr lang="ko-KR" altLang="en-US" sz="1600" b="1" dirty="0">
                <a:latin typeface="Malgun Gothic" panose="020B0503020000020004" pitchFamily="50" charset="-127"/>
                <a:ea typeface="Malgun Gothic" panose="020B0503020000020004" pitchFamily="50" charset="-127"/>
              </a:rPr>
              <a:t>거리에 따른</a:t>
            </a:r>
            <a:endParaRPr lang="en-US" altLang="ko-KR" sz="1600" b="1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결과값을 대입</a:t>
            </a:r>
            <a:endParaRPr lang="en-US" altLang="ko-KR" sz="1600" b="1" dirty="0"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6556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7994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I. UAM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동향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2</a:t>
              </a:r>
              <a:endPara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581EEC-589C-0B2F-3DFD-49073B8C45C4}"/>
              </a:ext>
            </a:extLst>
          </p:cNvPr>
          <p:cNvSpPr txBox="1"/>
          <p:nvPr/>
        </p:nvSpPr>
        <p:spPr>
          <a:xfrm>
            <a:off x="308340" y="989136"/>
            <a:ext cx="3650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K-UAM </a:t>
            </a:r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그랜드 챌린지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D5F25-CCA2-1620-A164-8160EBA39174}"/>
              </a:ext>
            </a:extLst>
          </p:cNvPr>
          <p:cNvSpPr txBox="1"/>
          <p:nvPr/>
        </p:nvSpPr>
        <p:spPr>
          <a:xfrm>
            <a:off x="833432" y="1705883"/>
            <a:ext cx="8405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000" b="1" dirty="0">
                <a:latin typeface="+mn-ea"/>
              </a:rPr>
              <a:t>최근</a:t>
            </a:r>
            <a:r>
              <a:rPr lang="en-US" altLang="ko-KR" sz="2000" b="1" dirty="0">
                <a:latin typeface="+mn-ea"/>
              </a:rPr>
              <a:t> (2024.05) K-UAM </a:t>
            </a:r>
            <a:r>
              <a:rPr lang="ko-KR" altLang="en-US" sz="2000" b="1" dirty="0">
                <a:latin typeface="+mn-ea"/>
              </a:rPr>
              <a:t>그랜드 챌린지의 </a:t>
            </a:r>
            <a:r>
              <a:rPr lang="en-US" altLang="ko-KR" sz="2000" b="1" dirty="0">
                <a:latin typeface="+mn-ea"/>
              </a:rPr>
              <a:t>1</a:t>
            </a:r>
            <a:r>
              <a:rPr lang="ko-KR" altLang="en-US" sz="2000" b="1" dirty="0">
                <a:latin typeface="+mn-ea"/>
              </a:rPr>
              <a:t>단계 실증사업이 마무리됨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9D2291-2B48-346D-8B0A-9F1F9FE3944D}"/>
              </a:ext>
            </a:extLst>
          </p:cNvPr>
          <p:cNvSpPr txBox="1"/>
          <p:nvPr/>
        </p:nvSpPr>
        <p:spPr>
          <a:xfrm>
            <a:off x="833432" y="2274120"/>
            <a:ext cx="9052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000" b="1" dirty="0">
                <a:latin typeface="+mn-ea"/>
              </a:rPr>
              <a:t>다양한 컨소시엄에서 고정형 회랑방식의 경로를 가지는 비행시험을 진행함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9824FF-3066-7D16-F3EB-8C9DD06BBCA6}"/>
              </a:ext>
            </a:extLst>
          </p:cNvPr>
          <p:cNvSpPr txBox="1"/>
          <p:nvPr/>
        </p:nvSpPr>
        <p:spPr>
          <a:xfrm>
            <a:off x="1239832" y="2674230"/>
            <a:ext cx="8499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* </a:t>
            </a:r>
            <a:r>
              <a:rPr lang="ko-KR" altLang="en-US" b="1" dirty="0">
                <a:latin typeface="+mn-ea"/>
              </a:rPr>
              <a:t>고정형 회랑방식</a:t>
            </a:r>
            <a:r>
              <a:rPr lang="en-US" altLang="ko-KR" b="1" dirty="0">
                <a:latin typeface="+mn-ea"/>
              </a:rPr>
              <a:t>: </a:t>
            </a:r>
            <a:r>
              <a:rPr lang="ko-KR" altLang="en-US" b="1" dirty="0">
                <a:latin typeface="+mn-ea"/>
              </a:rPr>
              <a:t>철도</a:t>
            </a:r>
            <a:r>
              <a:rPr lang="en-US" altLang="ko-KR" b="1" dirty="0">
                <a:latin typeface="+mn-ea"/>
              </a:rPr>
              <a:t>, </a:t>
            </a:r>
            <a:r>
              <a:rPr lang="ko-KR" altLang="en-US" b="1" dirty="0">
                <a:latin typeface="+mn-ea"/>
              </a:rPr>
              <a:t>도로와 같이 지정된 경로를 비행하는 항로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항공로</a:t>
            </a:r>
            <a:r>
              <a:rPr lang="en-US" altLang="ko-KR" b="1" dirty="0">
                <a:latin typeface="+mn-ea"/>
              </a:rPr>
              <a:t>)</a:t>
            </a:r>
            <a:r>
              <a:rPr lang="ko-KR" altLang="en-US" b="1" dirty="0">
                <a:latin typeface="+mn-ea"/>
              </a:rPr>
              <a:t> 방식</a:t>
            </a:r>
          </a:p>
        </p:txBody>
      </p:sp>
      <p:pic>
        <p:nvPicPr>
          <p:cNvPr id="2050" name="Picture 2" descr="대한항공, 한국형 도심항공교통(K-UAM) 그랜드챌린지 1단계 통합실증 세계 최초 성공 – 대한항공 뉴스룸">
            <a:extLst>
              <a:ext uri="{FF2B5EF4-FFF2-40B4-BE49-F238E27FC236}">
                <a16:creationId xmlns:a16="http://schemas.microsoft.com/office/drawing/2014/main" id="{9B2B5587-9565-971A-6484-FBE029738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854" y="3894541"/>
            <a:ext cx="4224867" cy="2541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5DE0A63-5C12-55B6-4E75-710D1D09E021}"/>
              </a:ext>
            </a:extLst>
          </p:cNvPr>
          <p:cNvSpPr txBox="1"/>
          <p:nvPr/>
        </p:nvSpPr>
        <p:spPr>
          <a:xfrm>
            <a:off x="833432" y="3164114"/>
            <a:ext cx="11062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sz="2000" b="1" dirty="0">
                <a:latin typeface="+mn-ea"/>
              </a:rPr>
              <a:t>2025</a:t>
            </a:r>
            <a:r>
              <a:rPr lang="ko-KR" altLang="en-US" sz="2000" b="1" dirty="0">
                <a:latin typeface="+mn-ea"/>
              </a:rPr>
              <a:t>년 본격적인 상용화 이전까지</a:t>
            </a:r>
            <a:r>
              <a:rPr lang="en-US" altLang="ko-KR" sz="2000" b="1" dirty="0">
                <a:latin typeface="+mn-ea"/>
              </a:rPr>
              <a:t>, </a:t>
            </a:r>
            <a:r>
              <a:rPr lang="ko-KR" altLang="en-US" sz="2000" b="1" dirty="0">
                <a:latin typeface="+mn-ea"/>
              </a:rPr>
              <a:t>한강 </a:t>
            </a:r>
            <a:r>
              <a:rPr lang="en-US" altLang="ko-KR" sz="2000" b="1" dirty="0">
                <a:latin typeface="+mn-ea"/>
              </a:rPr>
              <a:t>VFR </a:t>
            </a:r>
            <a:r>
              <a:rPr lang="ko-KR" altLang="en-US" sz="2000" b="1" dirty="0">
                <a:latin typeface="+mn-ea"/>
              </a:rPr>
              <a:t>회랑을 이용하는 등의 실증사업을 진행할 예정</a:t>
            </a:r>
          </a:p>
        </p:txBody>
      </p:sp>
      <p:pic>
        <p:nvPicPr>
          <p:cNvPr id="2052" name="Picture 4" descr="현대자동차, 'K–UAM 그랜드챌린지' 실증사업 참가">
            <a:extLst>
              <a:ext uri="{FF2B5EF4-FFF2-40B4-BE49-F238E27FC236}">
                <a16:creationId xmlns:a16="http://schemas.microsoft.com/office/drawing/2014/main" id="{03B87F10-8F43-6786-B883-66AA9D10C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538" y="3868171"/>
            <a:ext cx="4565141" cy="2567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3235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II.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문제인식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3</a:t>
              </a:r>
              <a:endPara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581EEC-589C-0B2F-3DFD-49073B8C45C4}"/>
              </a:ext>
            </a:extLst>
          </p:cNvPr>
          <p:cNvSpPr txBox="1"/>
          <p:nvPr/>
        </p:nvSpPr>
        <p:spPr>
          <a:xfrm>
            <a:off x="308340" y="1122387"/>
            <a:ext cx="2417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예상되는 문제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D5F25-CCA2-1620-A164-8160EBA39174}"/>
              </a:ext>
            </a:extLst>
          </p:cNvPr>
          <p:cNvSpPr txBox="1"/>
          <p:nvPr/>
        </p:nvSpPr>
        <p:spPr>
          <a:xfrm>
            <a:off x="833432" y="1838064"/>
            <a:ext cx="10179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n-ea"/>
              </a:rPr>
              <a:t>1. </a:t>
            </a:r>
            <a:r>
              <a:rPr lang="ko-KR" altLang="en-US" sz="2000" b="1" dirty="0">
                <a:latin typeface="+mn-ea"/>
              </a:rPr>
              <a:t>실증방식</a:t>
            </a:r>
            <a:r>
              <a:rPr lang="en-US" altLang="ko-KR" sz="2000" b="1" dirty="0">
                <a:latin typeface="+mn-ea"/>
              </a:rPr>
              <a:t>(</a:t>
            </a:r>
            <a:r>
              <a:rPr lang="ko-KR" altLang="en-US" sz="2000" b="1" dirty="0">
                <a:latin typeface="+mn-ea"/>
              </a:rPr>
              <a:t>고정형 회랑</a:t>
            </a:r>
            <a:r>
              <a:rPr lang="en-US" altLang="ko-KR" sz="2000" b="1" dirty="0">
                <a:latin typeface="+mn-ea"/>
              </a:rPr>
              <a:t>)</a:t>
            </a:r>
            <a:r>
              <a:rPr lang="ko-KR" altLang="en-US" sz="2000" b="1" dirty="0">
                <a:latin typeface="+mn-ea"/>
              </a:rPr>
              <a:t>에 대한 항로지침 이외</a:t>
            </a:r>
            <a:r>
              <a:rPr lang="en-US" altLang="ko-KR" sz="2000" b="1" dirty="0">
                <a:latin typeface="+mn-ea"/>
              </a:rPr>
              <a:t>, </a:t>
            </a:r>
            <a:r>
              <a:rPr lang="ko-KR" altLang="en-US" sz="2000" b="1" u="sng" dirty="0">
                <a:solidFill>
                  <a:srgbClr val="FF0000"/>
                </a:solidFill>
                <a:latin typeface="+mn-ea"/>
              </a:rPr>
              <a:t>명확한 항로설계지침이 수립되지 않음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9824FF-3066-7D16-F3EB-8C9DD06BBCA6}"/>
              </a:ext>
            </a:extLst>
          </p:cNvPr>
          <p:cNvSpPr txBox="1"/>
          <p:nvPr/>
        </p:nvSpPr>
        <p:spPr>
          <a:xfrm>
            <a:off x="1049837" y="2326939"/>
            <a:ext cx="10629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n-ea"/>
              </a:rPr>
              <a:t>* </a:t>
            </a:r>
            <a:r>
              <a:rPr lang="ko-KR" altLang="en-US" b="1" dirty="0">
                <a:latin typeface="+mn-ea"/>
              </a:rPr>
              <a:t>기존의 항공기의 경우 항공관련법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항공안전법</a:t>
            </a:r>
            <a:r>
              <a:rPr lang="en-US" altLang="ko-KR" b="1" dirty="0">
                <a:latin typeface="+mn-ea"/>
              </a:rPr>
              <a:t>, </a:t>
            </a:r>
            <a:r>
              <a:rPr lang="ko-KR" altLang="en-US" b="1" dirty="0">
                <a:latin typeface="+mn-ea"/>
              </a:rPr>
              <a:t>공항시설법 등</a:t>
            </a:r>
            <a:r>
              <a:rPr lang="en-US" altLang="ko-KR" b="1" dirty="0">
                <a:latin typeface="+mn-ea"/>
              </a:rPr>
              <a:t>)</a:t>
            </a:r>
            <a:r>
              <a:rPr lang="ko-KR" altLang="en-US" b="1" dirty="0">
                <a:latin typeface="+mn-ea"/>
              </a:rPr>
              <a:t>에 관련 행정규칙</a:t>
            </a:r>
            <a:r>
              <a:rPr lang="en-US" altLang="ko-KR" b="1" dirty="0">
                <a:latin typeface="+mn-ea"/>
              </a:rPr>
              <a:t>, </a:t>
            </a:r>
            <a:r>
              <a:rPr lang="ko-KR" altLang="en-US" b="1" dirty="0">
                <a:latin typeface="+mn-ea"/>
              </a:rPr>
              <a:t>시행령으로 명시됨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DE0A63-5C12-55B6-4E75-710D1D09E021}"/>
              </a:ext>
            </a:extLst>
          </p:cNvPr>
          <p:cNvSpPr txBox="1"/>
          <p:nvPr/>
        </p:nvSpPr>
        <p:spPr>
          <a:xfrm>
            <a:off x="1129356" y="3583976"/>
            <a:ext cx="9639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전국 주요공항의 </a:t>
            </a:r>
            <a:r>
              <a:rPr lang="ko-KR" altLang="en-US" b="1" u="sng" dirty="0">
                <a:solidFill>
                  <a:srgbClr val="FF0000"/>
                </a:solidFill>
              </a:rPr>
              <a:t>소음피해지역들은 </a:t>
            </a:r>
            <a:r>
              <a:rPr lang="en-US" altLang="ko-KR" b="1" u="sng" dirty="0">
                <a:solidFill>
                  <a:srgbClr val="FF0000"/>
                </a:solidFill>
              </a:rPr>
              <a:t>24</a:t>
            </a:r>
            <a:r>
              <a:rPr lang="ko-KR" altLang="en-US" b="1" u="sng" dirty="0">
                <a:solidFill>
                  <a:srgbClr val="FF0000"/>
                </a:solidFill>
              </a:rPr>
              <a:t>시간 평균</a:t>
            </a:r>
            <a:r>
              <a:rPr lang="en-US" altLang="ko-KR" b="1" u="sng" dirty="0">
                <a:solidFill>
                  <a:srgbClr val="FF0000"/>
                </a:solidFill>
              </a:rPr>
              <a:t> 61~79</a:t>
            </a:r>
            <a:r>
              <a:rPr lang="ko-KR" altLang="en-US" b="1" u="sng" dirty="0">
                <a:solidFill>
                  <a:srgbClr val="FF0000"/>
                </a:solidFill>
              </a:rPr>
              <a:t> </a:t>
            </a:r>
            <a:r>
              <a:rPr lang="en-US" altLang="ko-KR" b="1" u="sng" dirty="0" err="1">
                <a:solidFill>
                  <a:srgbClr val="FF0000"/>
                </a:solidFill>
              </a:rPr>
              <a:t>LdendB</a:t>
            </a:r>
            <a:r>
              <a:rPr lang="en-US" altLang="ko-KR" b="1" u="sng" dirty="0">
                <a:solidFill>
                  <a:srgbClr val="FF0000"/>
                </a:solidFill>
              </a:rPr>
              <a:t>(A) </a:t>
            </a:r>
            <a:r>
              <a:rPr lang="ko-KR" altLang="en-US" b="1" u="sng" dirty="0">
                <a:solidFill>
                  <a:srgbClr val="FF0000"/>
                </a:solidFill>
              </a:rPr>
              <a:t>정도의 소음이 </a:t>
            </a:r>
            <a:r>
              <a:rPr lang="ko-KR" altLang="en-US" b="1" dirty="0"/>
              <a:t>발생</a:t>
            </a:r>
            <a:r>
              <a:rPr lang="en-US" altLang="ko-KR" b="1" dirty="0"/>
              <a:t> </a:t>
            </a:r>
            <a:endParaRPr lang="ko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14FA8E-514E-CDC2-81CA-1E61FC934659}"/>
              </a:ext>
            </a:extLst>
          </p:cNvPr>
          <p:cNvSpPr txBox="1"/>
          <p:nvPr/>
        </p:nvSpPr>
        <p:spPr>
          <a:xfrm>
            <a:off x="833432" y="3125879"/>
            <a:ext cx="9740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n-ea"/>
              </a:rPr>
              <a:t>2. </a:t>
            </a:r>
            <a:r>
              <a:rPr lang="ko-KR" altLang="en-US" sz="2000" b="1" dirty="0">
                <a:latin typeface="+mn-ea"/>
              </a:rPr>
              <a:t>항공소음의 특성상 피해지역이 광범위하고</a:t>
            </a:r>
            <a:r>
              <a:rPr lang="en-US" altLang="ko-KR" sz="2000" b="1" dirty="0">
                <a:latin typeface="+mn-ea"/>
              </a:rPr>
              <a:t>, </a:t>
            </a:r>
            <a:r>
              <a:rPr lang="ko-KR" altLang="en-US" sz="2000" b="1" dirty="0">
                <a:latin typeface="+mn-ea"/>
              </a:rPr>
              <a:t>일반적인 소음대비 큰 소음을 유발함</a:t>
            </a:r>
            <a:endParaRPr lang="ko-KR" altLang="en-US" sz="2000" b="1" u="sng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95542F-C10F-1F25-F868-828FC3D501CB}"/>
              </a:ext>
            </a:extLst>
          </p:cNvPr>
          <p:cNvSpPr txBox="1"/>
          <p:nvPr/>
        </p:nvSpPr>
        <p:spPr>
          <a:xfrm>
            <a:off x="1129356" y="4044362"/>
            <a:ext cx="109151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소음진동관리법에 의거</a:t>
            </a:r>
            <a:r>
              <a:rPr lang="en-US" altLang="ko-KR" b="1" dirty="0"/>
              <a:t>, </a:t>
            </a:r>
            <a:r>
              <a:rPr lang="ko-KR" altLang="en-US" b="1" dirty="0"/>
              <a:t>일반적인 </a:t>
            </a:r>
            <a:r>
              <a:rPr lang="ko-KR" altLang="en-US" b="1" u="sng" dirty="0">
                <a:solidFill>
                  <a:srgbClr val="FF0000"/>
                </a:solidFill>
              </a:rPr>
              <a:t>주거지역 주야간 평균 소음공해기준이 </a:t>
            </a:r>
            <a:r>
              <a:rPr lang="en-US" altLang="ko-KR" b="1" u="sng" dirty="0">
                <a:solidFill>
                  <a:srgbClr val="FF0000"/>
                </a:solidFill>
              </a:rPr>
              <a:t>63 </a:t>
            </a:r>
            <a:r>
              <a:rPr lang="en-US" altLang="ko-KR" b="1" u="sng" dirty="0" err="1">
                <a:solidFill>
                  <a:srgbClr val="FF0000"/>
                </a:solidFill>
              </a:rPr>
              <a:t>LdendB</a:t>
            </a:r>
            <a:r>
              <a:rPr lang="en-US" altLang="ko-KR" b="1" u="sng" dirty="0">
                <a:solidFill>
                  <a:srgbClr val="FF0000"/>
                </a:solidFill>
              </a:rPr>
              <a:t>(A</a:t>
            </a:r>
            <a:r>
              <a:rPr lang="en-US" altLang="ko-KR" b="1" dirty="0"/>
              <a:t>)</a:t>
            </a:r>
            <a:r>
              <a:rPr lang="ko-KR" altLang="en-US" b="1" dirty="0"/>
              <a:t>임을 감안하면</a:t>
            </a:r>
            <a:endParaRPr lang="en-US" altLang="ko-KR" b="1" dirty="0"/>
          </a:p>
          <a:p>
            <a:r>
              <a:rPr lang="en-US" altLang="ko-KR" b="1" dirty="0"/>
              <a:t>   </a:t>
            </a:r>
            <a:r>
              <a:rPr lang="ko-KR" altLang="en-US" b="1" dirty="0"/>
              <a:t>주요 공항의 소음피해지역들은 평균이상의 소음공해를 지속적으로 느끼고 있음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9E19F4-BD5A-6354-4E09-D7395777601E}"/>
              </a:ext>
            </a:extLst>
          </p:cNvPr>
          <p:cNvSpPr txBox="1"/>
          <p:nvPr/>
        </p:nvSpPr>
        <p:spPr>
          <a:xfrm>
            <a:off x="1129356" y="5247635"/>
            <a:ext cx="9778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철도</a:t>
            </a:r>
            <a:r>
              <a:rPr lang="en-US" altLang="ko-KR" b="1" dirty="0"/>
              <a:t>(80 </a:t>
            </a:r>
            <a:r>
              <a:rPr lang="en-US" altLang="ko-KR" b="1" dirty="0" err="1"/>
              <a:t>LdendB</a:t>
            </a:r>
            <a:r>
              <a:rPr lang="en-US" altLang="ko-KR" b="1" dirty="0"/>
              <a:t>(A))</a:t>
            </a:r>
            <a:r>
              <a:rPr lang="ko-KR" altLang="en-US" b="1" dirty="0"/>
              <a:t>의 경우 항공소음보다 주거지와 더욱 가까이 위치하고</a:t>
            </a:r>
            <a:r>
              <a:rPr lang="en-US" altLang="ko-KR" b="1" dirty="0"/>
              <a:t>, </a:t>
            </a:r>
            <a:r>
              <a:rPr lang="ko-KR" altLang="en-US" b="1" dirty="0"/>
              <a:t>순간소음이 큼</a:t>
            </a:r>
            <a:endParaRPr lang="en-US" altLang="ko-KR" b="1" dirty="0"/>
          </a:p>
          <a:p>
            <a:r>
              <a:rPr lang="en-US" altLang="ko-KR" b="1" dirty="0"/>
              <a:t>    </a:t>
            </a:r>
            <a:r>
              <a:rPr lang="ko-KR" altLang="en-US" b="1" dirty="0"/>
              <a:t>하지만</a:t>
            </a:r>
            <a:r>
              <a:rPr lang="en-US" altLang="ko-KR" b="1" dirty="0"/>
              <a:t>, </a:t>
            </a:r>
            <a:r>
              <a:rPr lang="ko-KR" altLang="en-US" b="1" u="sng" dirty="0" err="1">
                <a:solidFill>
                  <a:srgbClr val="FF0000"/>
                </a:solidFill>
              </a:rPr>
              <a:t>빠른시간내에</a:t>
            </a:r>
            <a:r>
              <a:rPr lang="en-US" altLang="ko-KR" b="1" u="sng" dirty="0">
                <a:solidFill>
                  <a:srgbClr val="FF0000"/>
                </a:solidFill>
              </a:rPr>
              <a:t>, </a:t>
            </a:r>
            <a:r>
              <a:rPr lang="ko-KR" altLang="en-US" b="1" u="sng" dirty="0">
                <a:solidFill>
                  <a:srgbClr val="FF0000"/>
                </a:solidFill>
              </a:rPr>
              <a:t>일시적으로 작용하며</a:t>
            </a:r>
            <a:r>
              <a:rPr lang="en-US" altLang="ko-KR" b="1" u="sng" dirty="0">
                <a:solidFill>
                  <a:srgbClr val="FF0000"/>
                </a:solidFill>
              </a:rPr>
              <a:t>, </a:t>
            </a:r>
            <a:r>
              <a:rPr lang="ko-KR" altLang="en-US" b="1" u="sng" dirty="0">
                <a:solidFill>
                  <a:srgbClr val="FF0000"/>
                </a:solidFill>
              </a:rPr>
              <a:t>국소적으로 작용하기에 </a:t>
            </a:r>
            <a:r>
              <a:rPr lang="ko-KR" altLang="en-US" b="1" u="sng" dirty="0" err="1">
                <a:solidFill>
                  <a:srgbClr val="FF0000"/>
                </a:solidFill>
              </a:rPr>
              <a:t>소음차폐에</a:t>
            </a:r>
            <a:r>
              <a:rPr lang="ko-KR" altLang="en-US" b="1" u="sng" dirty="0">
                <a:solidFill>
                  <a:srgbClr val="FF0000"/>
                </a:solidFill>
              </a:rPr>
              <a:t> 유리함</a:t>
            </a:r>
            <a:endParaRPr lang="en-US" altLang="ko-KR" b="1" u="sng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2F218D-036D-8357-2CEF-B2CF98B29320}"/>
              </a:ext>
            </a:extLst>
          </p:cNvPr>
          <p:cNvSpPr txBox="1"/>
          <p:nvPr/>
        </p:nvSpPr>
        <p:spPr>
          <a:xfrm>
            <a:off x="1129356" y="4761414"/>
            <a:ext cx="10853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UAM </a:t>
            </a:r>
            <a:r>
              <a:rPr lang="ko-KR" altLang="en-US" b="1" dirty="0"/>
              <a:t>소음 </a:t>
            </a:r>
            <a:r>
              <a:rPr lang="ko-KR" altLang="en-US" b="1" u="sng" dirty="0">
                <a:solidFill>
                  <a:srgbClr val="FF0000"/>
                </a:solidFill>
              </a:rPr>
              <a:t>인증기준이 </a:t>
            </a:r>
            <a:r>
              <a:rPr lang="en-US" altLang="ko-KR" b="1" u="sng" dirty="0">
                <a:solidFill>
                  <a:srgbClr val="FF0000"/>
                </a:solidFill>
              </a:rPr>
              <a:t>150m</a:t>
            </a:r>
            <a:r>
              <a:rPr lang="ko-KR" altLang="en-US" b="1" u="sng" dirty="0">
                <a:solidFill>
                  <a:srgbClr val="FF0000"/>
                </a:solidFill>
              </a:rPr>
              <a:t>에서 </a:t>
            </a:r>
            <a:r>
              <a:rPr lang="en-US" altLang="ko-KR" b="1" u="sng" dirty="0">
                <a:solidFill>
                  <a:srgbClr val="FF0000"/>
                </a:solidFill>
              </a:rPr>
              <a:t>70 </a:t>
            </a:r>
            <a:r>
              <a:rPr lang="en-US" altLang="ko-KR" b="1" u="sng" dirty="0" err="1">
                <a:solidFill>
                  <a:srgbClr val="FF0000"/>
                </a:solidFill>
              </a:rPr>
              <a:t>LdendB</a:t>
            </a:r>
            <a:r>
              <a:rPr lang="en-US" altLang="ko-KR" b="1" u="sng" dirty="0">
                <a:solidFill>
                  <a:srgbClr val="FF0000"/>
                </a:solidFill>
              </a:rPr>
              <a:t>(A)</a:t>
            </a:r>
            <a:r>
              <a:rPr lang="ko-KR" altLang="en-US" b="1" dirty="0"/>
              <a:t>임을 감안하면</a:t>
            </a:r>
            <a:r>
              <a:rPr lang="en-US" altLang="ko-KR" b="1" dirty="0"/>
              <a:t>, </a:t>
            </a:r>
            <a:r>
              <a:rPr lang="ko-KR" altLang="en-US" b="1" dirty="0" err="1"/>
              <a:t>지역에따라</a:t>
            </a:r>
            <a:r>
              <a:rPr lang="ko-KR" altLang="en-US" b="1" dirty="0"/>
              <a:t> 상당한 소음피해를 야기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753428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II.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문제인식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4</a:t>
              </a:r>
              <a:endPara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581EEC-589C-0B2F-3DFD-49073B8C45C4}"/>
              </a:ext>
            </a:extLst>
          </p:cNvPr>
          <p:cNvSpPr txBox="1"/>
          <p:nvPr/>
        </p:nvSpPr>
        <p:spPr>
          <a:xfrm>
            <a:off x="308340" y="1122387"/>
            <a:ext cx="2417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예상되는 문제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ED5F25-CCA2-1620-A164-8160EBA39174}"/>
              </a:ext>
            </a:extLst>
          </p:cNvPr>
          <p:cNvSpPr txBox="1"/>
          <p:nvPr/>
        </p:nvSpPr>
        <p:spPr>
          <a:xfrm>
            <a:off x="833432" y="1838064"/>
            <a:ext cx="59991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n-ea"/>
              </a:rPr>
              <a:t>3. </a:t>
            </a:r>
            <a:r>
              <a:rPr lang="ko-KR" altLang="en-US" sz="2000" b="1" dirty="0">
                <a:latin typeface="+mn-ea"/>
              </a:rPr>
              <a:t>향후 </a:t>
            </a:r>
            <a:r>
              <a:rPr lang="en-US" altLang="ko-KR" sz="2000" b="1" dirty="0">
                <a:latin typeface="+mn-ea"/>
              </a:rPr>
              <a:t>UAM </a:t>
            </a:r>
            <a:r>
              <a:rPr lang="ko-KR" altLang="en-US" sz="2000" b="1" dirty="0">
                <a:latin typeface="+mn-ea"/>
              </a:rPr>
              <a:t>운항이 확대될 것으로 기대되고 있음</a:t>
            </a:r>
            <a:endParaRPr lang="ko-KR" altLang="en-US" sz="2000" b="1" u="sng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07D979-E7FB-2FDE-CBDE-F417D3EDD7D2}"/>
              </a:ext>
            </a:extLst>
          </p:cNvPr>
          <p:cNvSpPr txBox="1"/>
          <p:nvPr/>
        </p:nvSpPr>
        <p:spPr>
          <a:xfrm>
            <a:off x="1137822" y="2267672"/>
            <a:ext cx="753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2035</a:t>
            </a:r>
            <a:r>
              <a:rPr lang="ko-KR" altLang="en-US" b="1" dirty="0"/>
              <a:t>년 이후에는 </a:t>
            </a:r>
            <a:r>
              <a:rPr lang="en-US" altLang="ko-KR" b="1" dirty="0"/>
              <a:t>200</a:t>
            </a:r>
            <a:r>
              <a:rPr lang="ko-KR" altLang="en-US" b="1" dirty="0"/>
              <a:t>여개가 넘는 </a:t>
            </a:r>
            <a:r>
              <a:rPr lang="en-US" altLang="ko-KR" b="1" dirty="0"/>
              <a:t>UAM </a:t>
            </a:r>
            <a:r>
              <a:rPr lang="ko-KR" altLang="en-US" b="1" dirty="0"/>
              <a:t>노선이 운항 될 것으로 예측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780993-DF61-A346-3F1B-F42E63991404}"/>
              </a:ext>
            </a:extLst>
          </p:cNvPr>
          <p:cNvSpPr txBox="1"/>
          <p:nvPr/>
        </p:nvSpPr>
        <p:spPr>
          <a:xfrm>
            <a:off x="1137822" y="2696782"/>
            <a:ext cx="8052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운항노선이 증가할수록 주거지</a:t>
            </a:r>
            <a:r>
              <a:rPr lang="en-US" altLang="ko-KR" b="1" dirty="0"/>
              <a:t> </a:t>
            </a:r>
            <a:r>
              <a:rPr lang="ko-KR" altLang="en-US" b="1" dirty="0"/>
              <a:t>인근에서 비행하는 경우도 함께 증가할 것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906714-3B65-1B6E-3B92-AFF4F4251874}"/>
              </a:ext>
            </a:extLst>
          </p:cNvPr>
          <p:cNvSpPr txBox="1"/>
          <p:nvPr/>
        </p:nvSpPr>
        <p:spPr>
          <a:xfrm>
            <a:off x="833432" y="3289847"/>
            <a:ext cx="5722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-&gt; UAM </a:t>
            </a:r>
            <a:r>
              <a:rPr lang="ko-KR" altLang="en-US" b="1" dirty="0"/>
              <a:t>비행에 따른 주거지 소음피해 발생확률 증가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B4547EC4-AA8F-64D1-9665-069BDDDDB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046" y="3858806"/>
            <a:ext cx="8649907" cy="211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548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III.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수립과 분석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5</a:t>
              </a:r>
              <a:endPara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581EEC-589C-0B2F-3DFD-49073B8C45C4}"/>
              </a:ext>
            </a:extLst>
          </p:cNvPr>
          <p:cNvSpPr txBox="1"/>
          <p:nvPr/>
        </p:nvSpPr>
        <p:spPr>
          <a:xfrm>
            <a:off x="308340" y="1427985"/>
            <a:ext cx="124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솔루션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906714-3B65-1B6E-3B92-AFF4F4251874}"/>
              </a:ext>
            </a:extLst>
          </p:cNvPr>
          <p:cNvSpPr txBox="1"/>
          <p:nvPr/>
        </p:nvSpPr>
        <p:spPr>
          <a:xfrm>
            <a:off x="611294" y="2134593"/>
            <a:ext cx="10384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항로설계단계에서 효과적으로 소음영향을 분석하기 위해 다음의 데이터들을 활용한 솔루션을 제시</a:t>
            </a:r>
          </a:p>
        </p:txBody>
      </p:sp>
      <p:sp>
        <p:nvSpPr>
          <p:cNvPr id="19" name="화살표: 위쪽 18">
            <a:extLst>
              <a:ext uri="{FF2B5EF4-FFF2-40B4-BE49-F238E27FC236}">
                <a16:creationId xmlns:a16="http://schemas.microsoft.com/office/drawing/2014/main" id="{B93C8844-52CB-AE4A-830C-FED1A3177202}"/>
              </a:ext>
            </a:extLst>
          </p:cNvPr>
          <p:cNvSpPr/>
          <p:nvPr/>
        </p:nvSpPr>
        <p:spPr>
          <a:xfrm rot="5400000">
            <a:off x="5897337" y="3815596"/>
            <a:ext cx="948266" cy="1487063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b="1">
              <a:latin typeface="+mn-ea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3B18976-F357-CBE5-859B-E6CF554282A5}"/>
              </a:ext>
            </a:extLst>
          </p:cNvPr>
          <p:cNvSpPr/>
          <p:nvPr/>
        </p:nvSpPr>
        <p:spPr>
          <a:xfrm>
            <a:off x="7806088" y="3995850"/>
            <a:ext cx="2598821" cy="1270535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+mn-ea"/>
              </a:rPr>
              <a:t>통합 소음 분석모델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2F83895-DF2A-5D83-9EAF-F9D8F3E815CE}"/>
              </a:ext>
            </a:extLst>
          </p:cNvPr>
          <p:cNvSpPr/>
          <p:nvPr/>
        </p:nvSpPr>
        <p:spPr>
          <a:xfrm>
            <a:off x="1305826" y="3067421"/>
            <a:ext cx="3846950" cy="8676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+mn-ea"/>
              </a:rPr>
              <a:t>교통수요분석 데이터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E7D1E4D-2465-7B55-F3BA-868384EA7406}"/>
              </a:ext>
            </a:extLst>
          </p:cNvPr>
          <p:cNvSpPr/>
          <p:nvPr/>
        </p:nvSpPr>
        <p:spPr>
          <a:xfrm>
            <a:off x="1305826" y="4201844"/>
            <a:ext cx="3846954" cy="86763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+mn-ea"/>
              </a:rPr>
              <a:t>주거</a:t>
            </a:r>
            <a:r>
              <a:rPr lang="en-US" altLang="ko-KR" sz="2000" b="1" dirty="0">
                <a:latin typeface="+mn-ea"/>
              </a:rPr>
              <a:t>/</a:t>
            </a:r>
            <a:r>
              <a:rPr lang="ko-KR" altLang="en-US" sz="2000" b="1" dirty="0">
                <a:latin typeface="+mn-ea"/>
              </a:rPr>
              <a:t>상업지구 분석데이터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C8CA94D1-BDAA-B68C-07C8-99649329CB68}"/>
              </a:ext>
            </a:extLst>
          </p:cNvPr>
          <p:cNvSpPr/>
          <p:nvPr/>
        </p:nvSpPr>
        <p:spPr>
          <a:xfrm>
            <a:off x="1305826" y="5266385"/>
            <a:ext cx="3846954" cy="86763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+mn-ea"/>
              </a:rPr>
              <a:t>항공소음 수집</a:t>
            </a:r>
            <a:r>
              <a:rPr lang="en-US" altLang="ko-KR" sz="2000" b="1" dirty="0">
                <a:latin typeface="+mn-ea"/>
              </a:rPr>
              <a:t>, </a:t>
            </a:r>
            <a:r>
              <a:rPr lang="ko-KR" altLang="en-US" sz="2000" b="1" dirty="0">
                <a:latin typeface="+mn-ea"/>
              </a:rPr>
              <a:t>분석 데이터</a:t>
            </a:r>
          </a:p>
        </p:txBody>
      </p:sp>
    </p:spTree>
    <p:extLst>
      <p:ext uri="{BB962C8B-B14F-4D97-AF65-F5344CB8AC3E}">
        <p14:creationId xmlns:p14="http://schemas.microsoft.com/office/powerpoint/2010/main" val="492682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III.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수립과 분석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6</a:t>
              </a:r>
              <a:endPara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581EEC-589C-0B2F-3DFD-49073B8C45C4}"/>
              </a:ext>
            </a:extLst>
          </p:cNvPr>
          <p:cNvSpPr txBox="1"/>
          <p:nvPr/>
        </p:nvSpPr>
        <p:spPr>
          <a:xfrm>
            <a:off x="308340" y="1154002"/>
            <a:ext cx="42979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UAM </a:t>
            </a:r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교통수요분석 데이터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906714-3B65-1B6E-3B92-AFF4F4251874}"/>
              </a:ext>
            </a:extLst>
          </p:cNvPr>
          <p:cNvSpPr txBox="1"/>
          <p:nvPr/>
        </p:nvSpPr>
        <p:spPr>
          <a:xfrm>
            <a:off x="611294" y="1805577"/>
            <a:ext cx="11126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UAM</a:t>
            </a:r>
            <a:r>
              <a:rPr lang="ko-KR" altLang="en-US" b="1" dirty="0"/>
              <a:t>이 광역교통수요를 대체한다는 가설수립</a:t>
            </a:r>
            <a:r>
              <a:rPr lang="en-US" altLang="ko-KR" b="1" dirty="0"/>
              <a:t>, </a:t>
            </a:r>
            <a:r>
              <a:rPr lang="ko-KR" altLang="en-US" b="1" dirty="0"/>
              <a:t>광역교통망의 이용객수가 많은 서울도심내 </a:t>
            </a:r>
            <a:r>
              <a:rPr lang="en-US" altLang="ko-KR" b="1" dirty="0"/>
              <a:t>3</a:t>
            </a:r>
            <a:r>
              <a:rPr lang="ko-KR" altLang="en-US" b="1" dirty="0"/>
              <a:t>개지점을 선정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D1DDAF2-3DAE-D38A-0AD2-AADBCDB78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2028799"/>
              </p:ext>
            </p:extLst>
          </p:nvPr>
        </p:nvGraphicFramePr>
        <p:xfrm>
          <a:off x="1055570" y="2342745"/>
          <a:ext cx="10211160" cy="2151386"/>
        </p:xfrm>
        <a:graphic>
          <a:graphicData uri="http://schemas.openxmlformats.org/drawingml/2006/table">
            <a:tbl>
              <a:tblPr/>
              <a:tblGrid>
                <a:gridCol w="1701860">
                  <a:extLst>
                    <a:ext uri="{9D8B030D-6E8A-4147-A177-3AD203B41FA5}">
                      <a16:colId xmlns:a16="http://schemas.microsoft.com/office/drawing/2014/main" val="199533345"/>
                    </a:ext>
                  </a:extLst>
                </a:gridCol>
                <a:gridCol w="1820072">
                  <a:extLst>
                    <a:ext uri="{9D8B030D-6E8A-4147-A177-3AD203B41FA5}">
                      <a16:colId xmlns:a16="http://schemas.microsoft.com/office/drawing/2014/main" val="219464601"/>
                    </a:ext>
                  </a:extLst>
                </a:gridCol>
                <a:gridCol w="1583648">
                  <a:extLst>
                    <a:ext uri="{9D8B030D-6E8A-4147-A177-3AD203B41FA5}">
                      <a16:colId xmlns:a16="http://schemas.microsoft.com/office/drawing/2014/main" val="3272195688"/>
                    </a:ext>
                  </a:extLst>
                </a:gridCol>
                <a:gridCol w="1701860">
                  <a:extLst>
                    <a:ext uri="{9D8B030D-6E8A-4147-A177-3AD203B41FA5}">
                      <a16:colId xmlns:a16="http://schemas.microsoft.com/office/drawing/2014/main" val="1330015495"/>
                    </a:ext>
                  </a:extLst>
                </a:gridCol>
                <a:gridCol w="1701860">
                  <a:extLst>
                    <a:ext uri="{9D8B030D-6E8A-4147-A177-3AD203B41FA5}">
                      <a16:colId xmlns:a16="http://schemas.microsoft.com/office/drawing/2014/main" val="3687067775"/>
                    </a:ext>
                  </a:extLst>
                </a:gridCol>
                <a:gridCol w="1701860">
                  <a:extLst>
                    <a:ext uri="{9D8B030D-6E8A-4147-A177-3AD203B41FA5}">
                      <a16:colId xmlns:a16="http://schemas.microsoft.com/office/drawing/2014/main" val="534632598"/>
                    </a:ext>
                  </a:extLst>
                </a:gridCol>
              </a:tblGrid>
              <a:tr h="391160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승차</a:t>
                      </a:r>
                      <a:r>
                        <a:rPr lang="en-US" altLang="ko-KR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역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승차</a:t>
                      </a:r>
                      <a:r>
                        <a:rPr lang="en-US" altLang="ko-KR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승차</a:t>
                      </a:r>
                      <a:r>
                        <a:rPr lang="en-US" altLang="ko-KR" sz="1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</a:t>
                      </a:r>
                      <a:r>
                        <a:rPr lang="en-US" altLang="ko-KR" sz="1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승객수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하차</a:t>
                      </a:r>
                      <a:r>
                        <a:rPr lang="en-US" altLang="ko-KR" sz="1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7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역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하차</a:t>
                      </a:r>
                      <a:r>
                        <a:rPr lang="en-US" altLang="ko-KR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하차</a:t>
                      </a:r>
                      <a:r>
                        <a:rPr lang="en-US" altLang="ko-KR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</a:t>
                      </a:r>
                      <a:r>
                        <a:rPr lang="en-US" altLang="ko-KR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7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승객수</a:t>
                      </a:r>
                      <a:endParaRPr lang="ko-KR" alt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364070"/>
                  </a:ext>
                </a:extLst>
              </a:tr>
              <a:tr h="29337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강남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93889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강남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92528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7270670"/>
                  </a:ext>
                </a:extLst>
              </a:tr>
              <a:tr h="29337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잠실</a:t>
                      </a:r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송파구청</a:t>
                      </a:r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88927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잠실</a:t>
                      </a:r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송파구청</a:t>
                      </a:r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88328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5534834"/>
                  </a:ext>
                </a:extLst>
              </a:tr>
              <a:tr h="29337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홍대입구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75472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홍대입구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85454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6012303"/>
                  </a:ext>
                </a:extLst>
              </a:tr>
              <a:tr h="29337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서울역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75471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sng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서울역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sng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67652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768127"/>
                  </a:ext>
                </a:extLst>
              </a:tr>
              <a:tr h="29337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구로디지털단지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65511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구로디지털단지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65366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41273"/>
                  </a:ext>
                </a:extLst>
              </a:tr>
              <a:tr h="29337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선릉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65200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삼성</a:t>
                      </a:r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무역센터</a:t>
                      </a:r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호선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65074</a:t>
                      </a:r>
                    </a:p>
                  </a:txBody>
                  <a:tcPr marL="6809" marR="6809" marT="680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45770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93C75D2-C529-F8A2-5237-A58036CF1649}"/>
              </a:ext>
            </a:extLst>
          </p:cNvPr>
          <p:cNvSpPr txBox="1"/>
          <p:nvPr/>
        </p:nvSpPr>
        <p:spPr>
          <a:xfrm>
            <a:off x="578463" y="5043431"/>
            <a:ext cx="1102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UAM</a:t>
            </a:r>
            <a:r>
              <a:rPr lang="ko-KR" altLang="en-US" b="1" dirty="0"/>
              <a:t>은 잠재적으로 광역교통수요가 높은 곳에 집중적으로 운항될 것이며</a:t>
            </a:r>
            <a:r>
              <a:rPr lang="en-US" altLang="ko-KR" b="1" dirty="0"/>
              <a:t>, </a:t>
            </a:r>
            <a:r>
              <a:rPr lang="ko-KR" altLang="en-US" b="1" dirty="0"/>
              <a:t>강남</a:t>
            </a:r>
            <a:r>
              <a:rPr lang="en-US" altLang="ko-KR" b="1" dirty="0"/>
              <a:t>/</a:t>
            </a:r>
            <a:r>
              <a:rPr lang="ko-KR" altLang="en-US" b="1" dirty="0"/>
              <a:t>홍대입구</a:t>
            </a:r>
            <a:r>
              <a:rPr lang="en-US" altLang="ko-KR" b="1" dirty="0"/>
              <a:t>/</a:t>
            </a:r>
            <a:r>
              <a:rPr lang="ko-KR" altLang="en-US" b="1" dirty="0"/>
              <a:t>서울역 선정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8668EC-4D09-3C36-6EF6-F8242D50A4D9}"/>
              </a:ext>
            </a:extLst>
          </p:cNvPr>
          <p:cNvSpPr txBox="1"/>
          <p:nvPr/>
        </p:nvSpPr>
        <p:spPr>
          <a:xfrm>
            <a:off x="578463" y="5592731"/>
            <a:ext cx="1027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잠실역의 경우 롯데월드타워에 의해 항로설계시 고려요소가 </a:t>
            </a:r>
            <a:r>
              <a:rPr lang="ko-KR" altLang="en-US" b="1" dirty="0" err="1"/>
              <a:t>많아짐으로</a:t>
            </a:r>
            <a:r>
              <a:rPr lang="en-US" altLang="ko-KR" b="1" dirty="0"/>
              <a:t>, </a:t>
            </a:r>
            <a:r>
              <a:rPr lang="ko-KR" altLang="en-US" b="1" dirty="0"/>
              <a:t>본 분석에서는 제외함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7882EE-B91F-EDE8-90BA-6FA168E98334}"/>
              </a:ext>
            </a:extLst>
          </p:cNvPr>
          <p:cNvSpPr txBox="1"/>
          <p:nvPr/>
        </p:nvSpPr>
        <p:spPr>
          <a:xfrm>
            <a:off x="578463" y="6142031"/>
            <a:ext cx="10706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본 분석결과는 항로소음 분석을 위한 주거</a:t>
            </a:r>
            <a:r>
              <a:rPr lang="en-US" altLang="ko-KR" b="1" dirty="0"/>
              <a:t>/</a:t>
            </a:r>
            <a:r>
              <a:rPr lang="ko-KR" altLang="en-US" b="1" dirty="0"/>
              <a:t>상업지구 비율 </a:t>
            </a:r>
            <a:r>
              <a:rPr lang="ko-KR" altLang="en-US" b="1" dirty="0" err="1"/>
              <a:t>분석에대한</a:t>
            </a:r>
            <a:r>
              <a:rPr lang="ko-KR" altLang="en-US" b="1" dirty="0"/>
              <a:t> 지역을 선정하는데 도움을 줌</a:t>
            </a:r>
          </a:p>
        </p:txBody>
      </p:sp>
    </p:spTree>
    <p:extLst>
      <p:ext uri="{BB962C8B-B14F-4D97-AF65-F5344CB8AC3E}">
        <p14:creationId xmlns:p14="http://schemas.microsoft.com/office/powerpoint/2010/main" val="3336762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III.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수립과 분석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7</a:t>
              </a:r>
              <a:endPara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581EEC-589C-0B2F-3DFD-49073B8C45C4}"/>
              </a:ext>
            </a:extLst>
          </p:cNvPr>
          <p:cNvSpPr txBox="1"/>
          <p:nvPr/>
        </p:nvSpPr>
        <p:spPr>
          <a:xfrm>
            <a:off x="308340" y="963575"/>
            <a:ext cx="43140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주거</a:t>
            </a:r>
            <a:r>
              <a:rPr lang="en-US" altLang="ko-KR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상업지구 분석데이터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906714-3B65-1B6E-3B92-AFF4F4251874}"/>
              </a:ext>
            </a:extLst>
          </p:cNvPr>
          <p:cNvSpPr txBox="1"/>
          <p:nvPr/>
        </p:nvSpPr>
        <p:spPr>
          <a:xfrm>
            <a:off x="611294" y="1615150"/>
            <a:ext cx="10235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주거지구와 상업지구의 소음 민감도가 다르게 측정됨으로</a:t>
            </a:r>
            <a:r>
              <a:rPr lang="en-US" altLang="ko-KR" b="1" dirty="0"/>
              <a:t> </a:t>
            </a:r>
            <a:r>
              <a:rPr lang="ko-KR" altLang="en-US" b="1" dirty="0"/>
              <a:t>각지구의 민감도를 설정할 필요가 있음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3C75D2-C529-F8A2-5237-A58036CF1649}"/>
              </a:ext>
            </a:extLst>
          </p:cNvPr>
          <p:cNvSpPr txBox="1"/>
          <p:nvPr/>
        </p:nvSpPr>
        <p:spPr>
          <a:xfrm>
            <a:off x="611294" y="5475342"/>
            <a:ext cx="11521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위 그림은 서울역의 주거</a:t>
            </a:r>
            <a:r>
              <a:rPr lang="en-US" altLang="ko-KR" b="1" dirty="0"/>
              <a:t>/</a:t>
            </a:r>
            <a:r>
              <a:rPr lang="ko-KR" altLang="en-US" b="1" dirty="0"/>
              <a:t>상업지구 비율을 도식화 한 것으로</a:t>
            </a:r>
            <a:r>
              <a:rPr lang="en-US" altLang="ko-KR" b="1" dirty="0"/>
              <a:t>, </a:t>
            </a:r>
            <a:r>
              <a:rPr lang="ko-KR" altLang="en-US" b="1" dirty="0"/>
              <a:t>파란색이 상업지구</a:t>
            </a:r>
            <a:r>
              <a:rPr lang="en-US" altLang="ko-KR" b="1" dirty="0"/>
              <a:t>, </a:t>
            </a:r>
            <a:r>
              <a:rPr lang="ko-KR" altLang="en-US" b="1" dirty="0"/>
              <a:t>초록색이 주거지구를 의미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8668EC-4D09-3C36-6EF6-F8242D50A4D9}"/>
              </a:ext>
            </a:extLst>
          </p:cNvPr>
          <p:cNvSpPr txBox="1"/>
          <p:nvPr/>
        </p:nvSpPr>
        <p:spPr>
          <a:xfrm>
            <a:off x="611294" y="6020809"/>
            <a:ext cx="9369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본 단계에서 분석된 각 지구별 비율은 소음분석단계에서의 가중치를 설정할 때 활용됨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5AE44B9-6755-5645-4597-BB21BE30B4A7}"/>
              </a:ext>
            </a:extLst>
          </p:cNvPr>
          <p:cNvGrpSpPr/>
          <p:nvPr/>
        </p:nvGrpSpPr>
        <p:grpSpPr>
          <a:xfrm>
            <a:off x="1566404" y="1937601"/>
            <a:ext cx="9059192" cy="3176940"/>
            <a:chOff x="-441150" y="1932712"/>
            <a:chExt cx="12318681" cy="4320000"/>
          </a:xfrm>
        </p:grpSpPr>
        <p:pic>
          <p:nvPicPr>
            <p:cNvPr id="13" name="그림 12" descr="도표, 스크린샷이(가) 표시된 사진&#10;&#10;자동 생성된 설명">
              <a:extLst>
                <a:ext uri="{FF2B5EF4-FFF2-40B4-BE49-F238E27FC236}">
                  <a16:creationId xmlns:a16="http://schemas.microsoft.com/office/drawing/2014/main" id="{34A4098A-F43F-7D5F-7380-4CA8BD456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7531" y="1932712"/>
              <a:ext cx="6480000" cy="2160000"/>
            </a:xfrm>
            <a:prstGeom prst="rect">
              <a:avLst/>
            </a:prstGeom>
          </p:spPr>
        </p:pic>
        <p:pic>
          <p:nvPicPr>
            <p:cNvPr id="14" name="그림 13" descr="지도, 도표, 텍스트이(가) 표시된 사진&#10;&#10;자동 생성된 설명">
              <a:extLst>
                <a:ext uri="{FF2B5EF4-FFF2-40B4-BE49-F238E27FC236}">
                  <a16:creationId xmlns:a16="http://schemas.microsoft.com/office/drawing/2014/main" id="{0DC1D3F6-ECC6-7269-9538-D82610EE35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7531" y="4092712"/>
              <a:ext cx="6480000" cy="2160000"/>
            </a:xfrm>
            <a:prstGeom prst="rect">
              <a:avLst/>
            </a:prstGeom>
          </p:spPr>
        </p:pic>
        <p:pic>
          <p:nvPicPr>
            <p:cNvPr id="15" name="그림 14" descr="지도, 도표, 라인, 텍스트이(가) 표시된 사진&#10;&#10;자동 생성된 설명">
              <a:extLst>
                <a:ext uri="{FF2B5EF4-FFF2-40B4-BE49-F238E27FC236}">
                  <a16:creationId xmlns:a16="http://schemas.microsoft.com/office/drawing/2014/main" id="{CED67D48-D387-B256-D661-FAF873DA1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84000" y="4092712"/>
              <a:ext cx="6480000" cy="2160000"/>
            </a:xfrm>
            <a:prstGeom prst="rect">
              <a:avLst/>
            </a:prstGeom>
          </p:spPr>
        </p:pic>
        <p:pic>
          <p:nvPicPr>
            <p:cNvPr id="17" name="그림 16" descr="도표, 지도, 스크린샷이(가) 표시된 사진&#10;&#10;자동 생성된 설명">
              <a:extLst>
                <a:ext uri="{FF2B5EF4-FFF2-40B4-BE49-F238E27FC236}">
                  <a16:creationId xmlns:a16="http://schemas.microsoft.com/office/drawing/2014/main" id="{1549A614-55DF-8832-D802-D21BF7A69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41150" y="1932712"/>
              <a:ext cx="6480000" cy="21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7593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C401435-B7A1-CFB8-892B-04723FEB0BCD}"/>
              </a:ext>
            </a:extLst>
          </p:cNvPr>
          <p:cNvSpPr/>
          <p:nvPr/>
        </p:nvSpPr>
        <p:spPr>
          <a:xfrm>
            <a:off x="0" y="0"/>
            <a:ext cx="12192000" cy="8466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2B41FB-6B56-5C2A-A537-E11A8A32AA6F}"/>
              </a:ext>
            </a:extLst>
          </p:cNvPr>
          <p:cNvSpPr txBox="1"/>
          <p:nvPr/>
        </p:nvSpPr>
        <p:spPr>
          <a:xfrm flipH="1">
            <a:off x="1055570" y="69390"/>
            <a:ext cx="8558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III.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 수립과 분석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BD70D-95B1-6487-3F16-48BF7E3B5522}"/>
              </a:ext>
            </a:extLst>
          </p:cNvPr>
          <p:cNvGrpSpPr/>
          <p:nvPr/>
        </p:nvGrpSpPr>
        <p:grpSpPr>
          <a:xfrm>
            <a:off x="0" y="0"/>
            <a:ext cx="1055569" cy="846667"/>
            <a:chOff x="0" y="-7089"/>
            <a:chExt cx="2256764" cy="1148320"/>
          </a:xfrm>
          <a:solidFill>
            <a:schemeClr val="bg2">
              <a:lumMod val="25000"/>
            </a:schemeClr>
          </a:solidFill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AB96A3-4DAB-F6A8-940D-8A5DB708F98F}"/>
                </a:ext>
              </a:extLst>
            </p:cNvPr>
            <p:cNvSpPr/>
            <p:nvPr/>
          </p:nvSpPr>
          <p:spPr>
            <a:xfrm>
              <a:off x="0" y="-7089"/>
              <a:ext cx="1318437" cy="11483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8</a:t>
              </a:r>
              <a:endParaRPr lang="ko-KR" altLang="en-US" sz="3200" b="1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0" name="이등변 삼각형 20">
              <a:extLst>
                <a:ext uri="{FF2B5EF4-FFF2-40B4-BE49-F238E27FC236}">
                  <a16:creationId xmlns:a16="http://schemas.microsoft.com/office/drawing/2014/main" id="{175A798C-623B-4B91-8915-0D639A1FDA93}"/>
                </a:ext>
              </a:extLst>
            </p:cNvPr>
            <p:cNvSpPr/>
            <p:nvPr/>
          </p:nvSpPr>
          <p:spPr>
            <a:xfrm rot="5400000">
              <a:off x="1207684" y="92151"/>
              <a:ext cx="1148319" cy="94984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581EEC-589C-0B2F-3DFD-49073B8C45C4}"/>
              </a:ext>
            </a:extLst>
          </p:cNvPr>
          <p:cNvSpPr txBox="1"/>
          <p:nvPr/>
        </p:nvSpPr>
        <p:spPr>
          <a:xfrm>
            <a:off x="308340" y="963575"/>
            <a:ext cx="44887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항공소음 수집</a:t>
            </a:r>
            <a:r>
              <a:rPr lang="en-US" altLang="ko-KR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분석 데이터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3C75D2-C529-F8A2-5237-A58036CF1649}"/>
              </a:ext>
            </a:extLst>
          </p:cNvPr>
          <p:cNvSpPr txBox="1"/>
          <p:nvPr/>
        </p:nvSpPr>
        <p:spPr>
          <a:xfrm>
            <a:off x="480557" y="1566581"/>
            <a:ext cx="1161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실제 항공소음 수집데이터 기반 회귀모델과</a:t>
            </a:r>
            <a:r>
              <a:rPr lang="en-US" altLang="ko-KR" b="1" dirty="0"/>
              <a:t>, UAM </a:t>
            </a:r>
            <a:r>
              <a:rPr lang="ko-KR" altLang="en-US" b="1" dirty="0"/>
              <a:t>소음인증기술 기반 회귀모델을 통합하여 소음예측모델 구현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73F2AA-B801-56D6-823A-FE40FF4D0548}"/>
              </a:ext>
            </a:extLst>
          </p:cNvPr>
          <p:cNvGrpSpPr/>
          <p:nvPr/>
        </p:nvGrpSpPr>
        <p:grpSpPr>
          <a:xfrm>
            <a:off x="5686437" y="2177868"/>
            <a:ext cx="6183829" cy="4485109"/>
            <a:chOff x="572571" y="1509001"/>
            <a:chExt cx="6721204" cy="4874865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74262567-BEB7-0A7D-9D9A-1E45A4A200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571" y="1509001"/>
              <a:ext cx="6721204" cy="4299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4576DE0-5372-B93F-C50B-FE59648AC389}"/>
                </a:ext>
              </a:extLst>
            </p:cNvPr>
            <p:cNvSpPr txBox="1"/>
            <p:nvPr/>
          </p:nvSpPr>
          <p:spPr>
            <a:xfrm>
              <a:off x="1847505" y="5737535"/>
              <a:ext cx="4171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b="1" dirty="0"/>
                <a:t>다항회귀모델</a:t>
              </a:r>
              <a:r>
                <a:rPr lang="en-US" altLang="ko-KR" b="1" dirty="0"/>
                <a:t>, Log-Scale  </a:t>
              </a:r>
              <a:r>
                <a:rPr lang="ko-KR" altLang="en-US" b="1" dirty="0"/>
                <a:t>회귀모델의 </a:t>
              </a:r>
              <a:endParaRPr lang="en-US" altLang="ko-KR" b="1" dirty="0"/>
            </a:p>
            <a:p>
              <a:pPr algn="ctr"/>
              <a:r>
                <a:rPr lang="ko-KR" altLang="en-US" b="1" dirty="0"/>
                <a:t>통합모델 구현결과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2CA97E4-EB2C-C251-5A32-40A74171AA22}"/>
              </a:ext>
            </a:extLst>
          </p:cNvPr>
          <p:cNvGrpSpPr/>
          <p:nvPr/>
        </p:nvGrpSpPr>
        <p:grpSpPr>
          <a:xfrm>
            <a:off x="702734" y="2316958"/>
            <a:ext cx="4849772" cy="1531374"/>
            <a:chOff x="321734" y="2316958"/>
            <a:chExt cx="4849772" cy="153137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782DB8-33EF-7D55-6A6D-8F751AC97614}"/>
                </a:ext>
              </a:extLst>
            </p:cNvPr>
            <p:cNvSpPr txBox="1"/>
            <p:nvPr/>
          </p:nvSpPr>
          <p:spPr>
            <a:xfrm>
              <a:off x="321734" y="2316958"/>
              <a:ext cx="31726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>
                  <a:latin typeface="+mn-ea"/>
                </a:rPr>
                <a:t>수집데이터 기반 모델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409265-D15D-9714-2A45-1DA3ACF2939F}"/>
                </a:ext>
              </a:extLst>
            </p:cNvPr>
            <p:cNvSpPr txBox="1"/>
            <p:nvPr/>
          </p:nvSpPr>
          <p:spPr>
            <a:xfrm>
              <a:off x="677968" y="2925002"/>
              <a:ext cx="449353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b="1" dirty="0"/>
                <a:t>실제 김포공항 인근 소음데이터를 수집</a:t>
              </a:r>
              <a:endParaRPr lang="en-US" altLang="ko-KR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b="1" dirty="0"/>
                <a:t>수집데이터 기반 회귀분석모델작성</a:t>
              </a:r>
              <a:endParaRPr lang="en-US" altLang="ko-KR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b="1" dirty="0"/>
                <a:t>광범위한 영역의 소음예측에 정확함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99995F3-6358-E37E-58EC-2B5DD03FDBDD}"/>
              </a:ext>
            </a:extLst>
          </p:cNvPr>
          <p:cNvGrpSpPr/>
          <p:nvPr/>
        </p:nvGrpSpPr>
        <p:grpSpPr>
          <a:xfrm>
            <a:off x="702734" y="4113637"/>
            <a:ext cx="4910686" cy="1413697"/>
            <a:chOff x="321734" y="4113637"/>
            <a:chExt cx="4910686" cy="141369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D6EEE44-F926-D567-E98E-7DA724F319CB}"/>
                </a:ext>
              </a:extLst>
            </p:cNvPr>
            <p:cNvSpPr txBox="1"/>
            <p:nvPr/>
          </p:nvSpPr>
          <p:spPr>
            <a:xfrm>
              <a:off x="321734" y="4113637"/>
              <a:ext cx="29754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b="1" dirty="0">
                  <a:latin typeface="+mn-ea"/>
                </a:rPr>
                <a:t>기술기준 기반 모델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FD7D18D-B3A0-DACB-B684-25B6E36E9A4B}"/>
                </a:ext>
              </a:extLst>
            </p:cNvPr>
            <p:cNvSpPr txBox="1"/>
            <p:nvPr/>
          </p:nvSpPr>
          <p:spPr>
            <a:xfrm>
              <a:off x="677968" y="4604004"/>
              <a:ext cx="455445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b="1" dirty="0"/>
                <a:t>UAM </a:t>
              </a:r>
              <a:r>
                <a:rPr lang="ko-KR" altLang="en-US" b="1" dirty="0"/>
                <a:t>소음기준 기반 데이터를 수집</a:t>
              </a:r>
              <a:endParaRPr lang="en-US" altLang="ko-KR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b="1" dirty="0"/>
                <a:t>소음기준 자료 기반</a:t>
              </a:r>
              <a:r>
                <a:rPr lang="en-US" altLang="ko-KR" b="1" dirty="0"/>
                <a:t>, </a:t>
              </a:r>
              <a:r>
                <a:rPr lang="ko-KR" altLang="en-US" b="1" dirty="0"/>
                <a:t>회귀분석모델 작성</a:t>
              </a:r>
              <a:endParaRPr lang="en-US" altLang="ko-KR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b="1" dirty="0"/>
                <a:t>국소적인 영역의 소음예측에 정확함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6B79077-D9C5-8F1B-EFC9-A1A2B7187AEF}"/>
              </a:ext>
            </a:extLst>
          </p:cNvPr>
          <p:cNvGrpSpPr/>
          <p:nvPr/>
        </p:nvGrpSpPr>
        <p:grpSpPr>
          <a:xfrm>
            <a:off x="114863" y="5807153"/>
            <a:ext cx="5571574" cy="400110"/>
            <a:chOff x="114863" y="5645502"/>
            <a:chExt cx="5571574" cy="400110"/>
          </a:xfrm>
        </p:grpSpPr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18381743-B405-9F45-993A-3BDE31519438}"/>
                </a:ext>
              </a:extLst>
            </p:cNvPr>
            <p:cNvCxnSpPr/>
            <p:nvPr/>
          </p:nvCxnSpPr>
          <p:spPr>
            <a:xfrm>
              <a:off x="114863" y="5848444"/>
              <a:ext cx="764043" cy="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514E36-88D6-73FB-BFE8-F9A97F3A73D5}"/>
                </a:ext>
              </a:extLst>
            </p:cNvPr>
            <p:cNvSpPr txBox="1"/>
            <p:nvPr/>
          </p:nvSpPr>
          <p:spPr>
            <a:xfrm>
              <a:off x="949243" y="5645502"/>
              <a:ext cx="47371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b="1" dirty="0"/>
                <a:t>예측 정확도향상을 위해 두 모델을 통합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1937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2518</Words>
  <Application>Microsoft Office PowerPoint</Application>
  <PresentationFormat>와이드스크린</PresentationFormat>
  <Paragraphs>1417</Paragraphs>
  <Slides>23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HY헤드라인M</vt:lpstr>
      <vt:lpstr>맑은 고딕</vt:lpstr>
      <vt:lpstr>맑은 고딕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김지훈</dc:creator>
  <cp:lastModifiedBy>김지훈</cp:lastModifiedBy>
  <cp:revision>10</cp:revision>
  <dcterms:created xsi:type="dcterms:W3CDTF">2024-07-16T08:47:24Z</dcterms:created>
  <dcterms:modified xsi:type="dcterms:W3CDTF">2024-07-17T14:13:52Z</dcterms:modified>
</cp:coreProperties>
</file>

<file path=docProps/thumbnail.jpeg>
</file>